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handoutMasterIdLst>
    <p:handoutMasterId r:id="rId49"/>
  </p:handoutMasterIdLst>
  <p:sldIdLst>
    <p:sldId id="256" r:id="rId2"/>
    <p:sldId id="287" r:id="rId3"/>
    <p:sldId id="257" r:id="rId4"/>
    <p:sldId id="258" r:id="rId5"/>
    <p:sldId id="259" r:id="rId6"/>
    <p:sldId id="306" r:id="rId7"/>
    <p:sldId id="308" r:id="rId8"/>
    <p:sldId id="307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309" r:id="rId17"/>
    <p:sldId id="267" r:id="rId18"/>
    <p:sldId id="272" r:id="rId19"/>
    <p:sldId id="273" r:id="rId20"/>
    <p:sldId id="310" r:id="rId21"/>
    <p:sldId id="311" r:id="rId22"/>
    <p:sldId id="312" r:id="rId23"/>
    <p:sldId id="313" r:id="rId24"/>
    <p:sldId id="276" r:id="rId25"/>
    <p:sldId id="275" r:id="rId26"/>
    <p:sldId id="278" r:id="rId27"/>
    <p:sldId id="277" r:id="rId28"/>
    <p:sldId id="280" r:id="rId29"/>
    <p:sldId id="281" r:id="rId30"/>
    <p:sldId id="282" r:id="rId31"/>
    <p:sldId id="284" r:id="rId32"/>
    <p:sldId id="292" r:id="rId33"/>
    <p:sldId id="297" r:id="rId34"/>
    <p:sldId id="298" r:id="rId35"/>
    <p:sldId id="299" r:id="rId36"/>
    <p:sldId id="293" r:id="rId37"/>
    <p:sldId id="295" r:id="rId38"/>
    <p:sldId id="300" r:id="rId39"/>
    <p:sldId id="303" r:id="rId40"/>
    <p:sldId id="302" r:id="rId41"/>
    <p:sldId id="304" r:id="rId42"/>
    <p:sldId id="305" r:id="rId43"/>
    <p:sldId id="288" r:id="rId44"/>
    <p:sldId id="289" r:id="rId45"/>
    <p:sldId id="290" r:id="rId46"/>
    <p:sldId id="314" r:id="rId47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stysia" initials="J" lastIdx="37" clrIdx="0"/>
  <p:cmAuthor id="1" name="Mariola" initials="M" lastIdx="2" clrIdx="1">
    <p:extLst>
      <p:ext uri="{19B8F6BF-5375-455C-9EA6-DF929625EA0E}">
        <p15:presenceInfo xmlns:p15="http://schemas.microsoft.com/office/powerpoint/2012/main" userId="Mariola" providerId="None"/>
      </p:ext>
    </p:extLst>
  </p:cmAuthor>
  <p:cmAuthor id="2" name="Izabela Tokarska" initials="IT" lastIdx="1" clrIdx="2">
    <p:extLst>
      <p:ext uri="{19B8F6BF-5375-455C-9EA6-DF929625EA0E}">
        <p15:presenceInfo xmlns:p15="http://schemas.microsoft.com/office/powerpoint/2012/main" userId="edd23b0078a56a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2" autoAdjust="0"/>
    <p:restoredTop sz="84192" autoAdjust="0"/>
  </p:normalViewPr>
  <p:slideViewPr>
    <p:cSldViewPr>
      <p:cViewPr varScale="1">
        <p:scale>
          <a:sx n="74" d="100"/>
          <a:sy n="74" d="100"/>
        </p:scale>
        <p:origin x="12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11-21T14:52:55.92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5C614-05A0-4107-B521-809FF84F1BB6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62A3B-4E9E-4A9C-97A6-500057BA89C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70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5EF7F-872A-48B3-BF63-4AF198601CD2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44013-1409-429A-8483-091D2030CB7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4321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9762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Cel</a:t>
            </a:r>
            <a:r>
              <a:rPr lang="pl-PL" baseline="0" dirty="0" smtClean="0"/>
              <a:t> 1: </a:t>
            </a:r>
            <a:r>
              <a:rPr lang="pl-PL" dirty="0" smtClean="0"/>
              <a:t>wydano książkę kucharską prezentującą lokalne potrawy</a:t>
            </a:r>
          </a:p>
          <a:p>
            <a:r>
              <a:rPr lang="pl-PL" dirty="0" smtClean="0"/>
              <a:t>Cel 2: szkolenie dla przedsiębiorców pt. Realizacja i rozliczenie projektu budowlanego w ramach działania Tworzenie i rozwój mikroprzedsiębiorstw </a:t>
            </a:r>
          </a:p>
          <a:p>
            <a:r>
              <a:rPr lang="pl-PL" dirty="0" smtClean="0"/>
              <a:t>Cel 3:</a:t>
            </a:r>
            <a:r>
              <a:rPr lang="pl-PL" baseline="0" dirty="0" smtClean="0"/>
              <a:t> wybudowano place zabaw, świetlice wiejskie, wykonano boiska sportowe, wyposażono orkiestry dęte oraz zakupiono stroje ludowe dla zespołów folklorystycznych, zorganizowano wiele imprez plenerowych: m.in. pikniki, festyny, dożynki.</a:t>
            </a:r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Cel</a:t>
            </a:r>
            <a:r>
              <a:rPr lang="pl-PL" baseline="0" dirty="0" smtClean="0"/>
              <a:t> 4: </a:t>
            </a:r>
            <a:r>
              <a:rPr lang="pl-PL" dirty="0" smtClean="0"/>
              <a:t>szlak konny, szlaki piesze - gesty 16 sztuk</a:t>
            </a:r>
          </a:p>
          <a:p>
            <a:r>
              <a:rPr lang="pl-PL" dirty="0" smtClean="0"/>
              <a:t>Cel 5:</a:t>
            </a:r>
            <a:r>
              <a:rPr lang="pl-PL" baseline="0" dirty="0" smtClean="0"/>
              <a:t> wspieraliśmy m.in. przedsiębiorców, projekty dotyczyły montażu pomp ciepła, kolektorów słonecznych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8349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4348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Cel 1:spotkania aktywizujące oraz szkolenia m.in. spotkania aktywizujące nt. działalności stowarzyszenia, szkolenia z rejestracji produktu lokalnego </a:t>
            </a:r>
          </a:p>
          <a:p>
            <a:r>
              <a:rPr lang="pl-PL" dirty="0" smtClean="0"/>
              <a:t>Cel 2:</a:t>
            </a:r>
            <a:r>
              <a:rPr lang="pl-PL" baseline="0" dirty="0" smtClean="0"/>
              <a:t> utworzono stronę internetową ww.buduj.eu oraz www.lokals.pl</a:t>
            </a:r>
          </a:p>
          <a:p>
            <a:r>
              <a:rPr lang="pl-PL" baseline="0" dirty="0" smtClean="0"/>
              <a:t>Cel 3: udział w targach m.in. </a:t>
            </a:r>
            <a:r>
              <a:rPr lang="pl-PL" baseline="0" dirty="0" err="1" smtClean="0"/>
              <a:t>Agrotravel</a:t>
            </a:r>
            <a:r>
              <a:rPr lang="pl-PL" baseline="0" dirty="0" smtClean="0"/>
              <a:t> Kielce, ulotki Stowarzyszenia, foldery promocyjne gmin oraz powiatu piotrkowskiego m.in. przewodnik turystyczny          </a:t>
            </a:r>
            <a:br>
              <a:rPr lang="pl-PL" baseline="0" dirty="0" smtClean="0"/>
            </a:br>
            <a:r>
              <a:rPr lang="pl-PL" baseline="0" dirty="0" smtClean="0"/>
              <a:t>         TUSZY TRZY KOLORY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819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Cel 4:o środki aplikowali przede wszystkim przedsiębiorcy - przykład działania zakup sceny mobilnej oraz sprzętu nagłaśniającego</a:t>
            </a:r>
          </a:p>
          <a:p>
            <a:r>
              <a:rPr lang="pl-PL" dirty="0" smtClean="0"/>
              <a:t>Cel 5: wydano foldery a także zorganizowano szkolenia, warsztaty oraz imprezy promocyjne o tematyce ekologicznej, przykład działania: Bądź na EKO-czasie, edukacja ekologiczna w Gminie Gorzkowice</a:t>
            </a:r>
          </a:p>
          <a:p>
            <a:r>
              <a:rPr lang="pl-PL" dirty="0" smtClean="0"/>
              <a:t>Cel 6: powstała koncepcja rozwoju transferu wiedzy i nowych technologii na terenie LGD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5453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099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995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l-PL" dirty="0" smtClean="0"/>
              <a:t>Pierwsze małe projekty zostały złożone przez następujących Beneficjentów: Bogdan Krajewski na zakup ułańskiego rządu końskiego szt. 5; Gmina Ujazd na organizację konferencji edukacyjnej na temat historii Gminy Ujazd w okresie II wojny światowej; Gmina Będków dwa małe projekty: impreza promocyjna Palmy i pisanki Wielkanocne oraz remont świetlicy wiejskiej w Drzazgowej Woli</a:t>
            </a:r>
          </a:p>
          <a:p>
            <a:pPr marL="228600" indent="-228600">
              <a:buAutoNum type="arabicPeriod"/>
            </a:pPr>
            <a:r>
              <a:rPr lang="pl-PL" dirty="0" smtClean="0"/>
              <a:t>Pierwsze wnioski z odnowy i rozwoju wsi złożyła Gmina Budziszewice na budowę boiska wielofunkcyjnego oraz Gmina Ujazd na renowację Placu Kościuszki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61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1243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Pierwsze spotkanie aktywizujące odbyło się w Czarnocinie w dniu 15.07.2009r.- spotkanie dotyczyło prezentacji działań podejmowanych przez Stowarzyszenie oraz zakresu projektów tj. małe projekty; w okresie naszej działalności zorganizowano spotkania dotyczące produktów regionalnych i tradycyjnych, spotkania związane z aktualizacją lokalnej strategii rozwoju, spotkania dotyczące możliwości aplikowania o środki do Stowarzyszenia oraz wiele innych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966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4403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Pierwsze spotkanie aktywizujące odbyło się w Czarnocinie w dniu 15.07.2009r.- spotkanie dotyczyło prezentacji działań podejmowanych przez Stowarzyszenie oraz zakresu projektów tj. małe projekty; w okresie naszej działalności zorganizowano spotkania dotyczące produktów regionalnych i tradycyjnych, spotkania związane z aktualizacją lokalnej strategii rozwoju, spotkania dotyczące możliwości aplikowania o środki do Stowarzyszenia oraz wiele innych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8929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Pierwsze spotkanie aktywizujące odbyło się w Czarnocinie w dniu 15.07.2009r.- spotkanie dotyczyło prezentacji działań podejmowanych przez Stowarzyszenie oraz zakresu projektów tj. małe projekty; w okresie naszej działalności zorganizowano spotkania dotyczące produktów regionalnych i tradycyjnych, spotkania związane z aktualizacją lokalnej strategii rozwoju, spotkania dotyczące możliwości aplikowania o środki do Stowarzyszenia oraz wiele innych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476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Pierwsze spotkanie aktywizujące odbyło się w Czarnocinie w dniu 15.07.2009r.- spotkanie dotyczyło prezentacji działań podejmowanych przez Stowarzyszenie oraz zakresu projektów tj. małe projekty; w okresie naszej działalności zorganizowano spotkania dotyczące produktów regionalnych i tradycyjnych, spotkania związane z aktualizacją lokalnej strategii rozwoju, spotkania dotyczące możliwości aplikowania o środki do Stowarzyszenia oraz wiele innych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9455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Pierwsze spotkanie aktywizujące odbyło się w Czarnocinie w dniu 15.07.2009r.- spotkanie dotyczyło prezentacji działań podejmowanych przez Stowarzyszenie oraz zakresu projektów tj. małe projekty; w okresie naszej działalności zorganizowano spotkania dotyczące produktów regionalnych i tradycyjnych, spotkania związane z aktualizacją lokalnej strategii rozwoju, spotkania dotyczące możliwości aplikowania o środki do Stowarzyszenia oraz wiele innych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0513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8624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na przedmiotowych imprezach Stowarzyszenie promowało przede wszystkim kuchnie regionalną oraz walory kulturowe naszego obszaru a</a:t>
            </a:r>
            <a:r>
              <a:rPr lang="pl-PL" baseline="0" dirty="0" smtClean="0"/>
              <a:t> tym. Twórcy ludowi oraz </a:t>
            </a:r>
            <a:r>
              <a:rPr lang="pl-PL" dirty="0" smtClean="0"/>
              <a:t>zespoły ludowe z terenu LGD m.in. Zespół Fajne Babki, Ludowa Biesiada z Czarnocina, Zespół</a:t>
            </a:r>
            <a:r>
              <a:rPr lang="pl-PL" baseline="0" dirty="0" smtClean="0"/>
              <a:t> </a:t>
            </a:r>
            <a:r>
              <a:rPr lang="pl-PL" baseline="0" dirty="0" err="1" smtClean="0"/>
              <a:t>Grabiczanie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8680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084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Noc Świętojańska – Święto Młodych Czarnocin 2011, Majówka w Ujeździe – 2013, Piknik koński w Czarnocinie – 2013, Piknik Pożegnanie lata w Gomunicach -  2013, Jarmark Bożonarodzeniowy w Dobryszycach – 2013, Piknik Rodzinny w Gminie Kodrąb – 2014, Przegląd Orkiestr Dętych w Mzurkach – 2014, Noc Świętojańska w Czarnocinie – 2014, Przegląd Twórczości Ludowej w Budziszewicach – 2014, Przegląd Sikawek ręcznych i konnych w Tuszynie – 2014, Piknik Pożegnanie lata w Rozprzy – 2014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72600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96220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60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0089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5305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l-PL" dirty="0" smtClean="0"/>
              <a:t>W informatorze opisane zostały walory turystyczne gmin będących członkami LGD; wskazano w nim m.in. miejsca warte odwiedzenia</a:t>
            </a:r>
          </a:p>
          <a:p>
            <a:pPr marL="228600" indent="-228600">
              <a:buAutoNum type="arabicPeriod"/>
            </a:pPr>
            <a:r>
              <a:rPr lang="pl-PL" dirty="0" smtClean="0"/>
              <a:t>W widokówkach zaprezentowano miejsca pamięci znajdujące się na terenach lokalnej grupy działania oraz Stowarzyszenie Ułanów, które kultywuje tradycje związane z oddziałem majora Hubala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25320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l-PL" dirty="0" smtClean="0"/>
              <a:t>w pierwszej części zawarte zostały następujące rodzaje twórczości: rzeźba, </a:t>
            </a:r>
            <a:r>
              <a:rPr lang="pl-PL" dirty="0" err="1" smtClean="0"/>
              <a:t>decoupage</a:t>
            </a:r>
            <a:r>
              <a:rPr lang="pl-PL" dirty="0" smtClean="0"/>
              <a:t>, papieroplastyka, wycinanka oraz malarstwo </a:t>
            </a:r>
          </a:p>
          <a:p>
            <a:pPr marL="228600" indent="-228600">
              <a:buAutoNum type="arabicPeriod"/>
            </a:pPr>
            <a:r>
              <a:rPr lang="pl-PL" dirty="0" smtClean="0"/>
              <a:t>w drugiej części zaprezentowano: wyszywanie gorsetów, koronkarstwo, haft, robótki na drutach, wyroby z filcu</a:t>
            </a:r>
          </a:p>
          <a:p>
            <a:pPr marL="228600" indent="-228600">
              <a:buAutoNum type="arabicPeriod"/>
            </a:pPr>
            <a:r>
              <a:rPr lang="pl-PL" dirty="0" smtClean="0"/>
              <a:t>w tej części opisani zostali lokalni poeci oraz zespoły ludowe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4286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 kalendarzach umieszczone zostały zdjęcia z terenu lokalnej grupy działania oraz fotografie zespołów ludowych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31878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Gazeta wydawana jest jako miesięcznik od lutego 2014r.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2888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Strona internetowa funkcjonuje od czerwca 2014r. Umieszczane są na niej najnowsze informacje z terenu gmin oraz powiatu piotrkowskiego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10635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Na płycie nagrano 19 utworów ludowych przez 19 zespołów i kapel ludowych działających na terenie lokalnej grupy działania "BUD-UJ RAZEM"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91251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9098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Podjęte działania: Konferencja,</a:t>
            </a:r>
            <a:r>
              <a:rPr lang="pl-PL" baseline="0" dirty="0" smtClean="0"/>
              <a:t> </a:t>
            </a:r>
            <a:r>
              <a:rPr lang="pl-PL" dirty="0" smtClean="0"/>
              <a:t>Znakowanie Szlaku,</a:t>
            </a:r>
            <a:r>
              <a:rPr lang="pl-PL" baseline="0" dirty="0" smtClean="0"/>
              <a:t> </a:t>
            </a:r>
            <a:r>
              <a:rPr lang="pl-PL" dirty="0" smtClean="0"/>
              <a:t>Mapy,</a:t>
            </a:r>
            <a:r>
              <a:rPr lang="pl-PL" baseline="0" dirty="0" smtClean="0"/>
              <a:t> </a:t>
            </a:r>
            <a:r>
              <a:rPr lang="pl-PL" dirty="0" smtClean="0"/>
              <a:t>Mini przewodnik,</a:t>
            </a:r>
            <a:r>
              <a:rPr lang="pl-PL" baseline="0" dirty="0" smtClean="0"/>
              <a:t> </a:t>
            </a:r>
            <a:r>
              <a:rPr lang="pl-PL" dirty="0" smtClean="0"/>
              <a:t>Tablice informacyjne,</a:t>
            </a:r>
            <a:r>
              <a:rPr lang="pl-PL" baseline="0" dirty="0" smtClean="0"/>
              <a:t> S</a:t>
            </a:r>
            <a:r>
              <a:rPr lang="pl-PL" dirty="0" smtClean="0"/>
              <a:t>zkolenie przewodnicy na szlaku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3171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Podjęte działania: spotkania informacyjne, Utworzenie 16 ścieżek </a:t>
            </a:r>
            <a:r>
              <a:rPr lang="pl-PL" dirty="0" err="1" smtClean="0"/>
              <a:t>questingowych</a:t>
            </a:r>
            <a:r>
              <a:rPr lang="pl-PL" dirty="0" smtClean="0"/>
              <a:t>  na terenie LGD „BUD-UJ RAZEM”, Wydanie ulotek, Stworzenie aplikacji mobilnej, Stworzenie strony internetowej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9014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Obecnie liczba członków wynosi : 179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35307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Podjęte działania: Wydanie mapy i przewodnika turystycznego, Wykonanie 4 pomostów na rzece Pilica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47017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Projekt współpracy realizowany z Lokalną Grupą Działania MROGA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3179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Wirtualne muzeum dotyczy I wojny światowej oraz działań wojennych na terenach m.in. gmin: Rzgów, Tuszyn oraz Pabianice.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6442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01604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1416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64756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783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914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2788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1120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821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44013-1409-429A-8483-091D2030CB7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10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pl-PL" smtClean="0"/>
              <a:t>Kliknij, aby edytować styl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17AB7725-7D15-478A-BC98-DFB4FAEF46E3}" type="datetimeFigureOut">
              <a:rPr lang="pl-PL" smtClean="0"/>
              <a:t>2016-11-21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889E7656-0514-4D83-BE1E-BD6D941C78C4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hyperlink" Target="http://www.poznajlodzkie.pl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lokals.pl/" TargetMode="External"/><Relationship Id="rId5" Type="http://schemas.openxmlformats.org/officeDocument/2006/relationships/hyperlink" Target="http://www.buduj.eu/" TargetMode="External"/><Relationship Id="rId4" Type="http://schemas.openxmlformats.org/officeDocument/2006/relationships/hyperlink" Target="mailto:biuro@buduj.e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rgbClr val="FFFF00"/>
                </a:solidFill>
              </a:rPr>
              <a:t>Stowarzyszenie lokalna grupa działania „bud-</a:t>
            </a:r>
            <a:r>
              <a:rPr lang="pl-PL" dirty="0" err="1">
                <a:solidFill>
                  <a:srgbClr val="FFFF00"/>
                </a:solidFill>
              </a:rPr>
              <a:t>uj</a:t>
            </a:r>
            <a:r>
              <a:rPr lang="pl-PL" dirty="0">
                <a:solidFill>
                  <a:srgbClr val="FFFF00"/>
                </a:solidFill>
              </a:rPr>
              <a:t> razem”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581128"/>
            <a:ext cx="2051720" cy="18964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30" y="102202"/>
            <a:ext cx="3746918" cy="44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619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Nasze cele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67545" y="2199247"/>
            <a:ext cx="82089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Cele szczegółowe:</a:t>
            </a:r>
            <a:endParaRPr lang="pl-PL" sz="2400" dirty="0"/>
          </a:p>
          <a:p>
            <a:pPr lvl="0"/>
            <a:r>
              <a:rPr lang="pl-PL" sz="2400" u="sng" dirty="0"/>
              <a:t>Cel szczegółowy 1:</a:t>
            </a:r>
            <a:r>
              <a:rPr lang="pl-PL" sz="2400" dirty="0"/>
              <a:t> Podnoszenie jakości i promowanie produktów i usług, </a:t>
            </a:r>
            <a:r>
              <a:rPr lang="pl-PL" sz="2400" dirty="0" smtClean="0"/>
              <a:t>w </a:t>
            </a:r>
            <a:r>
              <a:rPr lang="pl-PL" sz="2400" dirty="0"/>
              <a:t>tym produktów i rzemiosła tradycyjnego</a:t>
            </a:r>
          </a:p>
          <a:p>
            <a:r>
              <a:rPr lang="pl-PL" sz="2400" dirty="0"/>
              <a:t> </a:t>
            </a:r>
          </a:p>
          <a:p>
            <a:pPr lvl="0"/>
            <a:r>
              <a:rPr lang="pl-PL" sz="2400" u="sng" dirty="0"/>
              <a:t>Cel szczegółowy 2:</a:t>
            </a:r>
            <a:r>
              <a:rPr lang="pl-PL" sz="2400" dirty="0"/>
              <a:t> Wspieranie przedsiębiorczości i powstawania pozarolniczych miejsc pracy</a:t>
            </a:r>
          </a:p>
          <a:p>
            <a:r>
              <a:rPr lang="pl-PL" sz="2400" dirty="0"/>
              <a:t> </a:t>
            </a:r>
          </a:p>
          <a:p>
            <a:pPr lvl="0"/>
            <a:r>
              <a:rPr lang="pl-PL" sz="2400" u="sng" dirty="0"/>
              <a:t>Cel szczegółowy 3: </a:t>
            </a:r>
            <a:r>
              <a:rPr lang="pl-PL" sz="2400" dirty="0"/>
              <a:t>Rozwój obszarów wiejskich poprzez tworzenie miejsc rekreacji, wypoczynku oraz rozwój kultury</a:t>
            </a:r>
          </a:p>
          <a:p>
            <a:r>
              <a:rPr lang="pl-PL" sz="2400" dirty="0"/>
              <a:t> </a:t>
            </a:r>
          </a:p>
          <a:p>
            <a:pPr>
              <a:lnSpc>
                <a:spcPct val="150000"/>
              </a:lnSpc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97130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Nasze cele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67545" y="2199247"/>
            <a:ext cx="820891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Cele szczegółowe</a:t>
            </a:r>
            <a:r>
              <a:rPr lang="pl-PL" sz="2400" b="1" dirty="0" smtClean="0"/>
              <a:t>:</a:t>
            </a:r>
          </a:p>
          <a:p>
            <a:endParaRPr lang="pl-PL" sz="2400" dirty="0"/>
          </a:p>
          <a:p>
            <a:pPr lvl="0"/>
            <a:r>
              <a:rPr lang="pl-PL" sz="2400" u="sng" dirty="0"/>
              <a:t>Cel szczegółowy 4: </a:t>
            </a:r>
            <a:r>
              <a:rPr lang="pl-PL" sz="2400" dirty="0"/>
              <a:t>Wykreowanie koncepcji szlaków pieszych, rowerowych </a:t>
            </a:r>
            <a:r>
              <a:rPr lang="pl-PL" sz="2400" dirty="0" smtClean="0"/>
              <a:t>i </a:t>
            </a:r>
            <a:r>
              <a:rPr lang="pl-PL" sz="2400" dirty="0"/>
              <a:t>konnych na obszarze </a:t>
            </a:r>
            <a:r>
              <a:rPr lang="pl-PL" sz="2400" dirty="0" smtClean="0"/>
              <a:t>LGD</a:t>
            </a:r>
          </a:p>
          <a:p>
            <a:pPr lvl="0"/>
            <a:endParaRPr lang="pl-PL" sz="2400" dirty="0"/>
          </a:p>
          <a:p>
            <a:pPr lvl="0"/>
            <a:r>
              <a:rPr lang="pl-PL" sz="2400" u="sng" dirty="0"/>
              <a:t>Cel szczegółowy 5:</a:t>
            </a:r>
            <a:r>
              <a:rPr lang="pl-PL" sz="2400" dirty="0"/>
              <a:t> Wsparcie dla rozwoju systemu odnawialnych źródeł energii</a:t>
            </a:r>
          </a:p>
          <a:p>
            <a:r>
              <a:rPr lang="pl-PL" sz="2400" dirty="0"/>
              <a:t> </a:t>
            </a:r>
          </a:p>
          <a:p>
            <a:pPr>
              <a:lnSpc>
                <a:spcPct val="150000"/>
              </a:lnSpc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39141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Nasze cele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67545" y="2199247"/>
            <a:ext cx="82089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Cel </a:t>
            </a:r>
            <a:r>
              <a:rPr lang="pl-PL" sz="2400" b="1" dirty="0" smtClean="0"/>
              <a:t>ogólny nr 2: </a:t>
            </a:r>
          </a:p>
          <a:p>
            <a:endParaRPr lang="pl-PL" sz="2400" dirty="0"/>
          </a:p>
          <a:p>
            <a:r>
              <a:rPr lang="pl-PL" sz="2400" dirty="0"/>
              <a:t>Aktywizacja mieszkańców LGD i wzmocnienie kapitału społecznego</a:t>
            </a:r>
          </a:p>
          <a:p>
            <a:r>
              <a:rPr lang="pl-PL" sz="2400" dirty="0"/>
              <a:t> </a:t>
            </a:r>
          </a:p>
          <a:p>
            <a:pPr>
              <a:lnSpc>
                <a:spcPct val="150000"/>
              </a:lnSpc>
            </a:pPr>
            <a:endParaRPr lang="pl-PL" sz="2400" dirty="0"/>
          </a:p>
        </p:txBody>
      </p:sp>
      <p:pic>
        <p:nvPicPr>
          <p:cNvPr id="3074" name="Picture 2" descr="C:\Program Files (x86)\Microsoft Office\MEDIA\CAGCAT10\j028320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63420"/>
            <a:ext cx="2016224" cy="19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Nasze cele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67545" y="1916832"/>
            <a:ext cx="82089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Cele szczegółowe:</a:t>
            </a:r>
            <a:endParaRPr lang="pl-PL" sz="2400" dirty="0" smtClean="0"/>
          </a:p>
          <a:p>
            <a:endParaRPr lang="pl-PL" sz="2400" dirty="0"/>
          </a:p>
          <a:p>
            <a:pPr lvl="0"/>
            <a:r>
              <a:rPr lang="pl-PL" sz="2400" u="sng" dirty="0"/>
              <a:t>Cel szczegółowy 1:</a:t>
            </a:r>
            <a:r>
              <a:rPr lang="pl-PL" sz="2400" dirty="0"/>
              <a:t> Rozwój potencjału społecznego poprzez podnoszenie kwalifikacji i kompetencji mieszkańców LGD</a:t>
            </a:r>
          </a:p>
          <a:p>
            <a:r>
              <a:rPr lang="pl-PL" sz="2400" dirty="0"/>
              <a:t> </a:t>
            </a:r>
          </a:p>
          <a:p>
            <a:pPr lvl="0"/>
            <a:r>
              <a:rPr lang="pl-PL" sz="2400" u="sng" dirty="0"/>
              <a:t>Cel szczegółowy 2:</a:t>
            </a:r>
            <a:r>
              <a:rPr lang="pl-PL" sz="2400" dirty="0"/>
              <a:t> Tworzenie dostępu do informacji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z </a:t>
            </a:r>
            <a:r>
              <a:rPr lang="pl-PL" sz="2400" dirty="0"/>
              <a:t>wykorzystaniem nowych technologii</a:t>
            </a:r>
          </a:p>
          <a:p>
            <a:r>
              <a:rPr lang="pl-PL" sz="2400" dirty="0"/>
              <a:t> </a:t>
            </a:r>
          </a:p>
          <a:p>
            <a:pPr lvl="0"/>
            <a:r>
              <a:rPr lang="pl-PL" sz="2400" u="sng" dirty="0"/>
              <a:t>Cel szczegółowy 3:</a:t>
            </a:r>
            <a:r>
              <a:rPr lang="pl-PL" sz="2400" dirty="0"/>
              <a:t> Promocja i upowszechnianie wiedzy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o </a:t>
            </a:r>
            <a:r>
              <a:rPr lang="pl-PL" sz="2400" dirty="0"/>
              <a:t>obszarze LGD</a:t>
            </a:r>
          </a:p>
          <a:p>
            <a:r>
              <a:rPr lang="pl-PL" sz="2400" dirty="0"/>
              <a:t> </a:t>
            </a:r>
          </a:p>
          <a:p>
            <a:pPr>
              <a:lnSpc>
                <a:spcPct val="150000"/>
              </a:lnSpc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20340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Nasze cele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67545" y="1916832"/>
            <a:ext cx="820891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Cele szczegółowe:</a:t>
            </a:r>
            <a:endParaRPr lang="pl-PL" sz="2400" dirty="0" smtClean="0"/>
          </a:p>
          <a:p>
            <a:endParaRPr lang="pl-PL" sz="2400" dirty="0"/>
          </a:p>
          <a:p>
            <a:pPr lvl="0"/>
            <a:r>
              <a:rPr lang="pl-PL" sz="2400" u="sng" dirty="0"/>
              <a:t>Cel szczegółowy 4</a:t>
            </a:r>
            <a:r>
              <a:rPr lang="pl-PL" sz="2400" dirty="0"/>
              <a:t>: Tworzenie nowych miejsc pracy, produktów, usług z wykorzystaniem innowacyjnych rozwiązań</a:t>
            </a:r>
          </a:p>
          <a:p>
            <a:pPr lvl="0"/>
            <a:endParaRPr lang="pl-PL" sz="2400" u="sng" dirty="0" smtClean="0"/>
          </a:p>
          <a:p>
            <a:pPr lvl="0"/>
            <a:r>
              <a:rPr lang="pl-PL" sz="2400" u="sng" dirty="0" smtClean="0"/>
              <a:t>Cel </a:t>
            </a:r>
            <a:r>
              <a:rPr lang="pl-PL" sz="2400" u="sng" dirty="0"/>
              <a:t>szczegółowy 5</a:t>
            </a:r>
            <a:r>
              <a:rPr lang="pl-PL" sz="2400" dirty="0"/>
              <a:t>: Rozwój innowacyjnej edukacji proekologicznej</a:t>
            </a:r>
          </a:p>
          <a:p>
            <a:pPr lvl="0"/>
            <a:endParaRPr lang="pl-PL" sz="2400" u="sng" dirty="0" smtClean="0"/>
          </a:p>
          <a:p>
            <a:pPr lvl="0"/>
            <a:r>
              <a:rPr lang="pl-PL" sz="2400" u="sng" dirty="0" smtClean="0"/>
              <a:t>Cel </a:t>
            </a:r>
            <a:r>
              <a:rPr lang="pl-PL" sz="2400" u="sng" dirty="0"/>
              <a:t>szczegółowy 6</a:t>
            </a:r>
            <a:r>
              <a:rPr lang="pl-PL" sz="2400" dirty="0"/>
              <a:t>: Rozwój transferu wiedzy i nowych technologii</a:t>
            </a:r>
          </a:p>
          <a:p>
            <a:r>
              <a:rPr lang="pl-PL" sz="2400" dirty="0"/>
              <a:t> </a:t>
            </a:r>
          </a:p>
          <a:p>
            <a:pPr>
              <a:lnSpc>
                <a:spcPct val="150000"/>
              </a:lnSpc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0346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Nasza misja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22453" y="2276872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i="1" dirty="0" smtClean="0"/>
              <a:t>	Misją </a:t>
            </a:r>
            <a:r>
              <a:rPr lang="pl-PL" sz="2400" i="1" dirty="0"/>
              <a:t>LGD jest działanie na rzecz zrównoważonego rozwoju obszarów wiejskich, poprzez dążenie do poprawy jakości życia na terenie </a:t>
            </a:r>
            <a:r>
              <a:rPr lang="pl-PL" sz="2400" i="1" dirty="0" smtClean="0"/>
              <a:t>gmin będących członkiem Stowarzyszenia </a:t>
            </a:r>
            <a:br>
              <a:rPr lang="pl-PL" sz="2400" i="1" dirty="0" smtClean="0"/>
            </a:br>
            <a:r>
              <a:rPr lang="pl-PL" sz="2400" i="1" dirty="0" smtClean="0"/>
              <a:t>z </a:t>
            </a:r>
            <a:r>
              <a:rPr lang="pl-PL" sz="2400" i="1" dirty="0"/>
              <a:t>uwzględnieniem rozwoju turystyki, rekreacji i kultury </a:t>
            </a:r>
            <a:r>
              <a:rPr lang="pl-PL" sz="2400" i="1" dirty="0" smtClean="0"/>
              <a:t/>
            </a:r>
            <a:br>
              <a:rPr lang="pl-PL" sz="2400" i="1" dirty="0" smtClean="0"/>
            </a:br>
            <a:r>
              <a:rPr lang="pl-PL" sz="2400" i="1" dirty="0" smtClean="0"/>
              <a:t>oraz </a:t>
            </a:r>
            <a:r>
              <a:rPr lang="pl-PL" sz="2400" i="1" dirty="0"/>
              <a:t>aktywizację mieszkańców LGD i wzmocnienie kapitału społecznego.</a:t>
            </a:r>
            <a:r>
              <a:rPr lang="pl-PL" sz="2400" dirty="0"/>
              <a:t> </a:t>
            </a:r>
          </a:p>
          <a:p>
            <a:pPr>
              <a:lnSpc>
                <a:spcPct val="150000"/>
              </a:lnSpc>
            </a:pP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437112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5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budżet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07504" y="1807452"/>
            <a:ext cx="878497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2. BUDŻET </a:t>
            </a:r>
            <a:r>
              <a:rPr lang="pl-PL" sz="2400" b="1" dirty="0"/>
              <a:t>PRZYZNANY W RAMACH PROW 2007-2013 NA </a:t>
            </a:r>
            <a:r>
              <a:rPr lang="pl-PL" sz="2400" b="1" dirty="0" smtClean="0"/>
              <a:t>  </a:t>
            </a:r>
            <a:br>
              <a:rPr lang="pl-PL" sz="2400" b="1" dirty="0" smtClean="0"/>
            </a:br>
            <a:r>
              <a:rPr lang="pl-PL" sz="2400" b="1" dirty="0" smtClean="0"/>
              <a:t>     REALIZACJĘ LOKALNEJ STRATEGII ROZWOJU </a:t>
            </a:r>
            <a:r>
              <a:rPr lang="pl-PL" sz="2400" b="1" dirty="0"/>
              <a:t>w tym: </a:t>
            </a:r>
            <a:endParaRPr lang="pl-PL" sz="2400" b="1" dirty="0" smtClean="0"/>
          </a:p>
          <a:p>
            <a:endParaRPr lang="pl-PL" sz="2400" dirty="0"/>
          </a:p>
          <a:p>
            <a:pPr>
              <a:defRPr/>
            </a:pPr>
            <a:r>
              <a:rPr lang="pl-PL" sz="2400" dirty="0"/>
              <a:t>Budżet ogółem:	</a:t>
            </a:r>
            <a:r>
              <a:rPr lang="pl-PL" sz="2400" b="1" dirty="0"/>
              <a:t>	</a:t>
            </a:r>
            <a:r>
              <a:rPr lang="pl-PL" sz="2800" b="1" dirty="0"/>
              <a:t>                             </a:t>
            </a:r>
            <a:r>
              <a:rPr lang="pl-PL" sz="2800" b="1" dirty="0" smtClean="0"/>
              <a:t>  21.451.747,00</a:t>
            </a:r>
            <a:r>
              <a:rPr lang="pl-PL" sz="2800" b="1" dirty="0"/>
              <a:t/>
            </a:r>
            <a:br>
              <a:rPr lang="pl-PL" sz="2800" b="1" dirty="0"/>
            </a:br>
            <a:r>
              <a:rPr lang="pl-PL" sz="2400" b="1" dirty="0"/>
              <a:t>	</a:t>
            </a:r>
            <a:br>
              <a:rPr lang="pl-PL" sz="2400" b="1" dirty="0"/>
            </a:br>
            <a:r>
              <a:rPr lang="pl-PL" sz="2000" dirty="0"/>
              <a:t>Budżet  „Odnowa i rozwój wsi”:</a:t>
            </a:r>
            <a:r>
              <a:rPr lang="pl-PL" sz="2400" b="1" dirty="0"/>
              <a:t>	</a:t>
            </a:r>
            <a:r>
              <a:rPr lang="pl-PL" sz="2400" b="1" dirty="0" smtClean="0"/>
              <a:t>                                     </a:t>
            </a:r>
            <a:r>
              <a:rPr lang="pl-PL" sz="2800" b="1" dirty="0" smtClean="0"/>
              <a:t>14.755.152,42</a:t>
            </a:r>
            <a:endParaRPr lang="pl-PL" sz="2800" b="1" dirty="0"/>
          </a:p>
          <a:p>
            <a:pPr>
              <a:defRPr/>
            </a:pPr>
            <a:r>
              <a:rPr lang="pl-PL" sz="2000" dirty="0"/>
              <a:t>Budżet  </a:t>
            </a:r>
            <a:r>
              <a:rPr lang="pl-PL" sz="2000" dirty="0" smtClean="0"/>
              <a:t>„Małe </a:t>
            </a:r>
            <a:r>
              <a:rPr lang="pl-PL" sz="2000" dirty="0"/>
              <a:t>projekty”:</a:t>
            </a:r>
            <a:r>
              <a:rPr lang="pl-PL" sz="2400" b="1" dirty="0"/>
              <a:t>		</a:t>
            </a:r>
            <a:r>
              <a:rPr lang="pl-PL" sz="2400" b="1" dirty="0" smtClean="0"/>
              <a:t>                                        </a:t>
            </a:r>
            <a:r>
              <a:rPr lang="pl-PL" sz="2800" b="1" dirty="0" smtClean="0"/>
              <a:t>5.229.879,00 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000" dirty="0"/>
              <a:t>Budżet  „Różnicowanie w </a:t>
            </a:r>
            <a:r>
              <a:rPr lang="pl-PL" sz="2000" dirty="0" smtClean="0"/>
              <a:t>kierunku działalności nierolniczej”:</a:t>
            </a:r>
            <a:r>
              <a:rPr lang="pl-PL" sz="2400" b="1" dirty="0"/>
              <a:t>	</a:t>
            </a:r>
            <a:r>
              <a:rPr lang="pl-PL" sz="2400" b="1" dirty="0" smtClean="0"/>
              <a:t>    </a:t>
            </a:r>
            <a:r>
              <a:rPr lang="pl-PL" sz="2800" b="1" dirty="0" smtClean="0"/>
              <a:t>375.393,00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000" dirty="0"/>
              <a:t>Budżet  „Tworzenie i rozwój </a:t>
            </a:r>
            <a:r>
              <a:rPr lang="pl-PL" sz="2000" dirty="0" smtClean="0"/>
              <a:t>mikro przedsiębiorstw”</a:t>
            </a:r>
            <a:r>
              <a:rPr lang="pl-PL" sz="2400" dirty="0" smtClean="0"/>
              <a:t>:</a:t>
            </a:r>
            <a:r>
              <a:rPr lang="pl-PL" sz="2400" b="1" dirty="0"/>
              <a:t>	</a:t>
            </a:r>
            <a:r>
              <a:rPr lang="pl-PL" sz="2400" b="1" dirty="0" smtClean="0"/>
              <a:t>              </a:t>
            </a:r>
            <a:r>
              <a:rPr lang="pl-PL" sz="2800" b="1" dirty="0" smtClean="0"/>
              <a:t>1.091.323,00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550760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- nabory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07504" y="1305342"/>
            <a:ext cx="90364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ramach wszystkich konkursów Beneficjenci złożyli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577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wniosków o łącznej wartości  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32 605 145,12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Najwięcej wniosków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423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zostało złożonych w ramach działania „Małe projekty”. 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ogłaszanych naborów zostały wypłacone środki dla </a:t>
            </a:r>
            <a:r>
              <a:rPr lang="pl-PL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341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wniosków o łącznej wartości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19 777 376,04 zł ,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stanowi 92,20% zakładanego budżetu przeznaczonego na działanie </a:t>
            </a:r>
            <a:r>
              <a:rPr lang="pl-PL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„Wdrażanie lokalnych strategii rozwoju”.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Najwięcej wniosków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248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zrealizowano w ramach działania „Małe projekty”, zaś największą kwotę środków wypłacono w ramach działania „Odnowa i rozwój wsi” – </a:t>
            </a: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13 728 600,97 zł. </a:t>
            </a:r>
            <a:endParaRPr lang="pl-PL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587223"/>
              </p:ext>
            </p:extLst>
          </p:nvPr>
        </p:nvGraphicFramePr>
        <p:xfrm>
          <a:off x="107501" y="4005064"/>
          <a:ext cx="8856986" cy="2118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3664"/>
                <a:gridCol w="702643"/>
                <a:gridCol w="1008112"/>
                <a:gridCol w="1152128"/>
                <a:gridCol w="1368152"/>
                <a:gridCol w="1276734"/>
                <a:gridCol w="1315553"/>
              </a:tblGrid>
              <a:tr h="583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endParaRPr lang="pl-PL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00" dirty="0" smtClean="0">
                          <a:solidFill>
                            <a:schemeClr val="tx1"/>
                          </a:solidFill>
                          <a:effectLst/>
                        </a:rPr>
                        <a:t>Działanie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endParaRPr lang="pl-PL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00" dirty="0" smtClean="0">
                          <a:solidFill>
                            <a:schemeClr val="tx1"/>
                          </a:solidFill>
                          <a:effectLst/>
                        </a:rPr>
                        <a:t>Liczba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</a:rPr>
                        <a:t>naborów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endParaRPr lang="pl-PL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00" dirty="0" smtClean="0">
                          <a:solidFill>
                            <a:schemeClr val="tx1"/>
                          </a:solidFill>
                          <a:effectLst/>
                        </a:rPr>
                        <a:t>Limit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</a:rPr>
                        <a:t>środków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endParaRPr lang="pl-PL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00" dirty="0" smtClean="0">
                          <a:solidFill>
                            <a:schemeClr val="tx1"/>
                          </a:solidFill>
                          <a:effectLst/>
                        </a:rPr>
                        <a:t>Liczba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</a:rPr>
                        <a:t>złożonych wniosków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chemeClr val="tx1"/>
                          </a:solidFill>
                          <a:effectLst/>
                        </a:rPr>
                        <a:t>Łączna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</a:rPr>
                        <a:t>wnioskowana kwota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endParaRPr lang="pl-PL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00" dirty="0" smtClean="0">
                          <a:solidFill>
                            <a:schemeClr val="tx1"/>
                          </a:solidFill>
                          <a:effectLst/>
                        </a:rPr>
                        <a:t>Liczba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</a:rPr>
                        <a:t>podpisanych umów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endParaRPr lang="pl-PL" sz="10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00" dirty="0" smtClean="0">
                          <a:solidFill>
                            <a:schemeClr val="tx1"/>
                          </a:solidFill>
                          <a:effectLst/>
                        </a:rPr>
                        <a:t>Łączna </a:t>
                      </a:r>
                      <a:r>
                        <a:rPr lang="pl-PL" sz="1000" dirty="0">
                          <a:solidFill>
                            <a:schemeClr val="tx1"/>
                          </a:solidFill>
                          <a:effectLst/>
                        </a:rPr>
                        <a:t>kwota refundacji</a:t>
                      </a:r>
                      <a:endParaRPr lang="pl-PL" sz="105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</a:tr>
              <a:tr h="352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Tworzenie i rozwój mikroprzedsiębiorstw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6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1 091 323,00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33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4 001 439,65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8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>
                          <a:effectLst/>
                        </a:rPr>
                        <a:t>990 919,80</a:t>
                      </a:r>
                      <a:endParaRPr lang="pl-PL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Różnicowanie w kierunku działalności nierolniczej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>
                          <a:effectLst/>
                        </a:rPr>
                        <a:t>6</a:t>
                      </a:r>
                      <a:endParaRPr lang="pl-PL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375 393,00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>
                          <a:effectLst/>
                        </a:rPr>
                        <a:t>22</a:t>
                      </a:r>
                      <a:endParaRPr lang="pl-PL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1 403 176,85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7 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281 445,50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</a:tr>
              <a:tr h="2664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Odnowa i rozwój wsi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>
                          <a:effectLst/>
                        </a:rPr>
                        <a:t>8</a:t>
                      </a:r>
                      <a:endParaRPr lang="pl-PL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>
                          <a:effectLst/>
                        </a:rPr>
                        <a:t>14 755 152,42</a:t>
                      </a:r>
                      <a:endParaRPr lang="pl-PL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99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18 740 118,00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>
                          <a:effectLst/>
                        </a:rPr>
                        <a:t>78</a:t>
                      </a:r>
                      <a:endParaRPr lang="pl-PL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13 728 600,97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</a:tr>
              <a:tr h="2664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Małe projekty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>
                          <a:effectLst/>
                        </a:rPr>
                        <a:t>9</a:t>
                      </a:r>
                      <a:endParaRPr lang="pl-PL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>
                          <a:effectLst/>
                        </a:rPr>
                        <a:t>5 229 879,56</a:t>
                      </a:r>
                      <a:endParaRPr lang="pl-PL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423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8 460 410,62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>
                          <a:effectLst/>
                        </a:rPr>
                        <a:t>248</a:t>
                      </a:r>
                      <a:endParaRPr lang="pl-PL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0" dirty="0">
                          <a:effectLst/>
                        </a:rPr>
                        <a:t>4 776 409,77</a:t>
                      </a:r>
                      <a:endParaRPr lang="pl-PL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</a:tr>
              <a:tr h="2664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dirty="0">
                          <a:solidFill>
                            <a:schemeClr val="tx1"/>
                          </a:solidFill>
                          <a:effectLst/>
                        </a:rPr>
                        <a:t>RAZEM</a:t>
                      </a:r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1">
                          <a:effectLst/>
                        </a:rPr>
                        <a:t>29</a:t>
                      </a:r>
                      <a:endParaRPr lang="pl-PL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1">
                          <a:effectLst/>
                        </a:rPr>
                        <a:t>21 451 747,00</a:t>
                      </a:r>
                      <a:endParaRPr lang="pl-PL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1" dirty="0">
                          <a:effectLst/>
                        </a:rPr>
                        <a:t>577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1" dirty="0">
                          <a:effectLst/>
                        </a:rPr>
                        <a:t>32 605 145,12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1" dirty="0">
                          <a:effectLst/>
                        </a:rPr>
                        <a:t>341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654175" algn="l"/>
                        </a:tabLst>
                      </a:pPr>
                      <a:r>
                        <a:rPr lang="pl-PL" sz="1050" b="1" dirty="0">
                          <a:effectLst/>
                        </a:rPr>
                        <a:t>19 777 376,04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361" marR="6436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07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- nabory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42215" y="177281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/>
              <a:t>	</a:t>
            </a:r>
            <a:r>
              <a:rPr lang="pl-PL" sz="2400" b="1" dirty="0"/>
              <a:t>ZAKRES POMOCY W RAMACH OSI 4 - LEADER W OKRESIE FINANSOWANIA 2007-2013 W RAMACH PROW:</a:t>
            </a:r>
            <a:endParaRPr lang="pl-PL" sz="24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619184" y="3573014"/>
            <a:ext cx="61671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Łącznie złożono : 577 wniosków</a:t>
            </a:r>
          </a:p>
          <a:p>
            <a:endParaRPr lang="pl-PL" sz="2800" b="1" dirty="0"/>
          </a:p>
          <a:p>
            <a:r>
              <a:rPr lang="pl-PL" sz="2800" b="1" dirty="0" smtClean="0"/>
              <a:t>Pomoc przyznano: 341 Wnioskodawcom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61125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28600"/>
            <a:ext cx="6707088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r>
              <a:rPr lang="pl-PL" dirty="0" smtClean="0">
                <a:solidFill>
                  <a:srgbClr val="FFFF00"/>
                </a:solidFill>
              </a:rPr>
              <a:t/>
            </a:r>
            <a:br>
              <a:rPr lang="pl-PL" dirty="0" smtClean="0">
                <a:solidFill>
                  <a:srgbClr val="FFFF00"/>
                </a:solidFill>
              </a:rPr>
            </a:br>
            <a:r>
              <a:rPr lang="pl-PL" dirty="0" smtClean="0">
                <a:solidFill>
                  <a:srgbClr val="FFFF00"/>
                </a:solidFill>
              </a:rPr>
              <a:t>spotkania </a:t>
            </a:r>
            <a:r>
              <a:rPr lang="pl-PL" dirty="0">
                <a:solidFill>
                  <a:srgbClr val="FFFF00"/>
                </a:solidFill>
              </a:rPr>
              <a:t>aktywizujące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5536" y="1916832"/>
            <a:ext cx="388843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dirty="0" smtClean="0"/>
          </a:p>
          <a:p>
            <a:pPr algn="ctr"/>
            <a:r>
              <a:rPr lang="pl-PL" sz="2400" dirty="0" smtClean="0"/>
              <a:t>W </a:t>
            </a:r>
            <a:r>
              <a:rPr lang="pl-PL" sz="2400" dirty="0"/>
              <a:t>ramach zadania 431 </a:t>
            </a:r>
            <a:r>
              <a:rPr lang="pl-PL" sz="2400" i="1" dirty="0"/>
              <a:t>Funkcjonowanie lokalnej grupy działania, nabywanie umiejętności </a:t>
            </a:r>
            <a:br>
              <a:rPr lang="pl-PL" sz="2400" i="1" dirty="0"/>
            </a:br>
            <a:r>
              <a:rPr lang="pl-PL" sz="2400" i="1" dirty="0"/>
              <a:t>i aktywizacja</a:t>
            </a:r>
            <a:r>
              <a:rPr lang="pl-PL" sz="2400" dirty="0"/>
              <a:t>  zorganizowano </a:t>
            </a:r>
            <a:r>
              <a:rPr lang="pl-PL" sz="2400" b="1" dirty="0"/>
              <a:t>54 spotkania aktywizujące </a:t>
            </a:r>
            <a:r>
              <a:rPr lang="pl-PL" sz="2400" dirty="0"/>
              <a:t>dla mieszkańców terenu objętego lokalną strategią rozwoju, w których udział </a:t>
            </a:r>
            <a:r>
              <a:rPr lang="pl-PL" sz="2400" dirty="0" smtClean="0"/>
              <a:t>wzięły </a:t>
            </a:r>
            <a:r>
              <a:rPr lang="pl-PL" sz="2400" b="1" dirty="0"/>
              <a:t>1 094 osoby.  </a:t>
            </a:r>
          </a:p>
          <a:p>
            <a:pPr algn="ctr"/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4299565" cy="28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Czym jest leader?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828681"/>
            <a:ext cx="4897032" cy="288455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67545" y="1916832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	Istotą </a:t>
            </a:r>
            <a:r>
              <a:rPr lang="pl-PL" sz="2400" dirty="0"/>
              <a:t>LEADER jest zaangażowanie społeczności wiejskich w proces podejmowania decyzji dotyczących rozwoju konkretnego obszaru na poziomie lokalnym, poprzez utworzenie i rozwijanie lokalnego partnerstwa przedstawicieli trzech sektorów: publicznego, społecznego i gospodarczego. </a:t>
            </a:r>
          </a:p>
        </p:txBody>
      </p:sp>
    </p:spTree>
    <p:extLst>
      <p:ext uri="{BB962C8B-B14F-4D97-AF65-F5344CB8AC3E}">
        <p14:creationId xmlns:p14="http://schemas.microsoft.com/office/powerpoint/2010/main" val="175099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28600"/>
            <a:ext cx="6707088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r>
              <a:rPr lang="pl-PL" dirty="0" smtClean="0">
                <a:solidFill>
                  <a:srgbClr val="FFFF00"/>
                </a:solidFill>
              </a:rPr>
              <a:t/>
            </a:r>
            <a:br>
              <a:rPr lang="pl-PL" dirty="0" smtClean="0">
                <a:solidFill>
                  <a:srgbClr val="FFFF00"/>
                </a:solidFill>
              </a:rPr>
            </a:br>
            <a:r>
              <a:rPr lang="pl-PL" sz="3200" dirty="0" smtClean="0">
                <a:solidFill>
                  <a:srgbClr val="FFFF00"/>
                </a:solidFill>
              </a:rPr>
              <a:t>szkolenia dla zespołu biorącego udział we wdrażaniu </a:t>
            </a:r>
            <a:r>
              <a:rPr lang="pl-PL" sz="3200" dirty="0" err="1" smtClean="0">
                <a:solidFill>
                  <a:srgbClr val="FFFF00"/>
                </a:solidFill>
              </a:rPr>
              <a:t>lsr</a:t>
            </a:r>
            <a:endParaRPr lang="pl-PL" sz="3200" dirty="0">
              <a:solidFill>
                <a:srgbClr val="FFFF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33381" y="1886521"/>
            <a:ext cx="3888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dirty="0" smtClean="0"/>
          </a:p>
          <a:p>
            <a:pPr algn="ctr"/>
            <a:endParaRPr lang="pl-PL" sz="2800" dirty="0"/>
          </a:p>
        </p:txBody>
      </p:sp>
      <p:sp>
        <p:nvSpPr>
          <p:cNvPr id="5" name="Prostokąt 4"/>
          <p:cNvSpPr/>
          <p:nvPr/>
        </p:nvSpPr>
        <p:spPr>
          <a:xfrm>
            <a:off x="395536" y="1795875"/>
            <a:ext cx="849694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ramach zadania 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431 </a:t>
            </a:r>
            <a:r>
              <a:rPr lang="pl-PL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Funkcjonowanie lokalnej grupy działania, nabywanie umiejętności </a:t>
            </a:r>
            <a:br>
              <a:rPr lang="pl-PL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aktywizacja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zorganizowano </a:t>
            </a:r>
            <a:r>
              <a:rPr lang="pl-P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 szkoleń </a:t>
            </a:r>
            <a:r>
              <a:rPr lang="pl-P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dla zespołu biorącego udział we wdrażaniu lokalnej strategii rozwoju, w których udział wzięło </a:t>
            </a:r>
            <a:r>
              <a:rPr lang="pl-PL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196 osób.  </a:t>
            </a: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40" y="4011866"/>
            <a:ext cx="4124797" cy="276122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0" y="4011866"/>
            <a:ext cx="4124798" cy="276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28600"/>
            <a:ext cx="6707088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r>
              <a:rPr lang="pl-PL" dirty="0" smtClean="0">
                <a:solidFill>
                  <a:srgbClr val="FFFF00"/>
                </a:solidFill>
              </a:rPr>
              <a:t/>
            </a:r>
            <a:br>
              <a:rPr lang="pl-PL" dirty="0" smtClean="0">
                <a:solidFill>
                  <a:srgbClr val="FFFF00"/>
                </a:solidFill>
              </a:rPr>
            </a:br>
            <a:r>
              <a:rPr lang="pl-PL" sz="3200" dirty="0" smtClean="0">
                <a:solidFill>
                  <a:srgbClr val="FFFF00"/>
                </a:solidFill>
              </a:rPr>
              <a:t>szkolenia dla zespołu biorącego udział we wdrażaniu </a:t>
            </a:r>
            <a:r>
              <a:rPr lang="pl-PL" sz="3200" dirty="0" err="1" smtClean="0">
                <a:solidFill>
                  <a:srgbClr val="FFFF00"/>
                </a:solidFill>
              </a:rPr>
              <a:t>lsr</a:t>
            </a:r>
            <a:endParaRPr lang="pl-PL" sz="3200" dirty="0">
              <a:solidFill>
                <a:srgbClr val="FFFF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95536" y="1916832"/>
            <a:ext cx="3888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dirty="0" smtClean="0"/>
          </a:p>
          <a:p>
            <a:pPr algn="ctr"/>
            <a:endParaRPr lang="pl-PL" sz="2800" dirty="0"/>
          </a:p>
        </p:txBody>
      </p:sp>
      <p:sp>
        <p:nvSpPr>
          <p:cNvPr id="5" name="Prostokąt 4"/>
          <p:cNvSpPr/>
          <p:nvPr/>
        </p:nvSpPr>
        <p:spPr>
          <a:xfrm>
            <a:off x="251520" y="2267913"/>
            <a:ext cx="4176464" cy="4043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pl-PL" sz="2400" dirty="0"/>
              <a:t>W ramach zadania 431 </a:t>
            </a:r>
            <a:r>
              <a:rPr lang="pl-PL" sz="2400" i="1" dirty="0"/>
              <a:t>Funkcjonowanie lokalnej grupy działania, nabywanie umiejętności </a:t>
            </a:r>
            <a:br>
              <a:rPr lang="pl-PL" sz="2400" i="1" dirty="0"/>
            </a:br>
            <a:r>
              <a:rPr lang="pl-PL" sz="2400" i="1" dirty="0"/>
              <a:t>i aktywizacja</a:t>
            </a:r>
            <a:r>
              <a:rPr lang="pl-PL" sz="2400" dirty="0"/>
              <a:t>  zorganizowano </a:t>
            </a:r>
            <a:r>
              <a:rPr lang="pl-PL" sz="2400" b="1" dirty="0"/>
              <a:t>53 szkolenia dla lokalnych liderów, </a:t>
            </a:r>
            <a:r>
              <a:rPr lang="pl-PL" sz="2400" dirty="0"/>
              <a:t>w których udział wzięło 921 osób.</a:t>
            </a: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20887"/>
            <a:ext cx="3744416" cy="30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28600"/>
            <a:ext cx="6707088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r>
              <a:rPr lang="pl-PL" dirty="0" smtClean="0">
                <a:solidFill>
                  <a:srgbClr val="FFFF00"/>
                </a:solidFill>
              </a:rPr>
              <a:t/>
            </a:r>
            <a:br>
              <a:rPr lang="pl-PL" dirty="0" smtClean="0">
                <a:solidFill>
                  <a:srgbClr val="FFFF00"/>
                </a:solidFill>
              </a:rPr>
            </a:br>
            <a:r>
              <a:rPr lang="pl-PL" sz="3200" dirty="0" smtClean="0">
                <a:solidFill>
                  <a:srgbClr val="FFFF00"/>
                </a:solidFill>
              </a:rPr>
              <a:t>spotkania informacyjne/wigilijne</a:t>
            </a:r>
            <a:endParaRPr lang="pl-PL" sz="3200" dirty="0">
              <a:solidFill>
                <a:srgbClr val="FFFF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51781" y="1686580"/>
            <a:ext cx="3888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dirty="0" smtClean="0"/>
          </a:p>
          <a:p>
            <a:pPr algn="ctr"/>
            <a:endParaRPr lang="pl-PL" sz="2800" dirty="0"/>
          </a:p>
        </p:txBody>
      </p:sp>
      <p:sp>
        <p:nvSpPr>
          <p:cNvPr id="5" name="Prostokąt 4"/>
          <p:cNvSpPr/>
          <p:nvPr/>
        </p:nvSpPr>
        <p:spPr>
          <a:xfrm>
            <a:off x="4348285" y="1988840"/>
            <a:ext cx="4752528" cy="494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W ramach zadania 431 </a:t>
            </a:r>
            <a:r>
              <a:rPr lang="pl-PL" sz="2400" i="1" dirty="0"/>
              <a:t>Funkcjonowanie lokalnej grupy działania, nabywanie umiejętności </a:t>
            </a:r>
            <a:br>
              <a:rPr lang="pl-PL" sz="2400" i="1" dirty="0"/>
            </a:br>
            <a:r>
              <a:rPr lang="pl-PL" sz="2400" i="1" dirty="0"/>
              <a:t>i aktywizacja</a:t>
            </a:r>
            <a:r>
              <a:rPr lang="pl-PL" sz="2400" dirty="0"/>
              <a:t>  zorganizowano 7 spotkań informacyjnych/wigilijnych, na których zapoznano członków Stowarzyszenia LGD „BUD-UJ RAZEM” z prowadzonymi działaniami tj. nabory, projekty współpracy oraz działania promocyjne. Łącznie w spotkaniach udział wzięło 510 osób. </a:t>
            </a: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" y="4254699"/>
            <a:ext cx="3872430" cy="25922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5" y="1820066"/>
            <a:ext cx="3137925" cy="23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9712" y="228600"/>
            <a:ext cx="6707088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r>
              <a:rPr lang="pl-PL" dirty="0" smtClean="0">
                <a:solidFill>
                  <a:srgbClr val="FFFF00"/>
                </a:solidFill>
              </a:rPr>
              <a:t/>
            </a:r>
            <a:br>
              <a:rPr lang="pl-PL" dirty="0" smtClean="0">
                <a:solidFill>
                  <a:srgbClr val="FFFF00"/>
                </a:solidFill>
              </a:rPr>
            </a:br>
            <a:r>
              <a:rPr lang="pl-PL" sz="3600" dirty="0" smtClean="0">
                <a:solidFill>
                  <a:srgbClr val="FFFF00"/>
                </a:solidFill>
              </a:rPr>
              <a:t>udział w</a:t>
            </a:r>
            <a:r>
              <a:rPr lang="pl-PL" sz="3200" dirty="0" smtClean="0">
                <a:solidFill>
                  <a:srgbClr val="FFFF00"/>
                </a:solidFill>
              </a:rPr>
              <a:t> targach/konferencje/kongresy</a:t>
            </a:r>
            <a:endParaRPr lang="pl-PL" sz="3200" dirty="0">
              <a:solidFill>
                <a:srgbClr val="FFFF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51781" y="1686580"/>
            <a:ext cx="3888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dirty="0" smtClean="0"/>
          </a:p>
          <a:p>
            <a:pPr algn="ctr"/>
            <a:endParaRPr lang="pl-PL" sz="2800" dirty="0"/>
          </a:p>
        </p:txBody>
      </p:sp>
      <p:sp>
        <p:nvSpPr>
          <p:cNvPr id="5" name="Prostokąt 4"/>
          <p:cNvSpPr/>
          <p:nvPr/>
        </p:nvSpPr>
        <p:spPr>
          <a:xfrm>
            <a:off x="827584" y="2708920"/>
            <a:ext cx="79864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W ramach zadania 431 </a:t>
            </a:r>
            <a:r>
              <a:rPr lang="pl-PL" sz="2400" i="1" dirty="0"/>
              <a:t>Funkcjonowanie lokalnej grupy działania, nabywanie umiejętności </a:t>
            </a:r>
            <a:br>
              <a:rPr lang="pl-PL" sz="2400" i="1" dirty="0"/>
            </a:br>
            <a:r>
              <a:rPr lang="pl-PL" sz="2400" i="1" dirty="0"/>
              <a:t>i aktywizacja</a:t>
            </a:r>
            <a:r>
              <a:rPr lang="pl-PL" sz="2400" dirty="0"/>
              <a:t>  przedstawiciele LGD „BUD-UJ RAZEM” promowali teren Stowarzyszenia podczas </a:t>
            </a:r>
            <a:r>
              <a:rPr lang="pl-PL" sz="2400" b="1" dirty="0"/>
              <a:t>24  imprez zewnętrznych </a:t>
            </a:r>
            <a:r>
              <a:rPr lang="pl-PL" sz="2400" dirty="0"/>
              <a:t>tj. targów, konferencji oraz kongresów, w których udział wzięło </a:t>
            </a:r>
            <a:r>
              <a:rPr lang="pl-PL" sz="2400" b="1" dirty="0"/>
              <a:t>około  18 706 osób.  </a:t>
            </a:r>
          </a:p>
        </p:txBody>
      </p:sp>
    </p:spTree>
    <p:extLst>
      <p:ext uri="{BB962C8B-B14F-4D97-AF65-F5344CB8AC3E}">
        <p14:creationId xmlns:p14="http://schemas.microsoft.com/office/powerpoint/2010/main" val="332017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9" y="188640"/>
            <a:ext cx="4572000" cy="304898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59" y="3428999"/>
            <a:ext cx="4936280" cy="32828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36" y="571855"/>
            <a:ext cx="4299942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51520" y="299695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Stowarzyszenie brało udział w imprezach promocyjnych m.in. </a:t>
            </a:r>
            <a:br>
              <a:rPr lang="pl-PL" sz="2400" dirty="0" smtClean="0"/>
            </a:br>
            <a:r>
              <a:rPr lang="pl-PL" sz="2400" dirty="0" smtClean="0"/>
              <a:t>Smaki Ziemi Łódzkiej, Jarmarki Bożonarodzeniowe oraz </a:t>
            </a:r>
            <a:r>
              <a:rPr lang="pl-PL" sz="2400" dirty="0"/>
              <a:t>dożynki</a:t>
            </a:r>
          </a:p>
          <a:p>
            <a:pPr algn="ctr"/>
            <a:r>
              <a:rPr lang="pl-PL" sz="2400" dirty="0" smtClean="0"/>
              <a:t>powiatowe i gminne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73199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49" y="2236435"/>
            <a:ext cx="5652120" cy="37836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31755" y="2332844"/>
            <a:ext cx="5364088" cy="359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39949" y="2564904"/>
            <a:ext cx="9036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W ramach zadania 431 </a:t>
            </a:r>
            <a:r>
              <a:rPr lang="pl-PL" sz="2800" i="1" dirty="0"/>
              <a:t>Funkcjonowanie lokalnej grupy działania, nabywanie umiejętności </a:t>
            </a:r>
            <a:r>
              <a:rPr lang="pl-PL" sz="2800" i="1" dirty="0" smtClean="0"/>
              <a:t>i </a:t>
            </a:r>
            <a:r>
              <a:rPr lang="pl-PL" sz="2800" i="1" dirty="0"/>
              <a:t>aktywizacja</a:t>
            </a:r>
            <a:r>
              <a:rPr lang="pl-PL" sz="2800" dirty="0"/>
              <a:t>  zorganizowano 11 imprez plenerowych na terenie Lokalnej Grupy Działania „BUD-UJ RAZEM”.  Łączna (szacowana)  liczba uczestników </a:t>
            </a:r>
            <a:endParaRPr lang="pl-PL" sz="2800" dirty="0" smtClean="0"/>
          </a:p>
          <a:p>
            <a:pPr algn="ctr"/>
            <a:r>
              <a:rPr lang="pl-PL" sz="2800" dirty="0" smtClean="0"/>
              <a:t>wyniosła </a:t>
            </a:r>
            <a:r>
              <a:rPr lang="pl-PL" sz="2800" dirty="0"/>
              <a:t>5 700 osób. </a:t>
            </a:r>
          </a:p>
        </p:txBody>
      </p:sp>
    </p:spTree>
    <p:extLst>
      <p:ext uri="{BB962C8B-B14F-4D97-AF65-F5344CB8AC3E}">
        <p14:creationId xmlns:p14="http://schemas.microsoft.com/office/powerpoint/2010/main" val="42803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16" y="3850310"/>
            <a:ext cx="4427984" cy="29641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5861"/>
            <a:ext cx="4572000" cy="306059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" y="1700808"/>
            <a:ext cx="4397772" cy="29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0"/>
            <a:ext cx="7423006" cy="11430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60" y="1259800"/>
            <a:ext cx="4423653" cy="29612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58" y="4221088"/>
            <a:ext cx="4355976" cy="29159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3" y="1468278"/>
            <a:ext cx="4375285" cy="3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Geneza powstania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35999" y="2356342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	Oddolne </a:t>
            </a:r>
            <a:r>
              <a:rPr lang="pl-PL" sz="2400" dirty="0"/>
              <a:t>działania mieszkańców gminy </a:t>
            </a:r>
            <a:r>
              <a:rPr lang="pl-PL" sz="2400" b="1" dirty="0" smtClean="0"/>
              <a:t>Ujazd</a:t>
            </a:r>
            <a:r>
              <a:rPr lang="pl-PL" sz="2400" dirty="0" smtClean="0"/>
              <a:t> </a:t>
            </a:r>
            <a:br>
              <a:rPr lang="pl-PL" sz="2400" dirty="0" smtClean="0"/>
            </a:br>
            <a:r>
              <a:rPr lang="pl-PL" sz="2400" dirty="0" smtClean="0"/>
              <a:t>i </a:t>
            </a:r>
            <a:r>
              <a:rPr lang="pl-PL" sz="2400" b="1" dirty="0"/>
              <a:t>Budziszewice</a:t>
            </a:r>
            <a:r>
              <a:rPr lang="pl-PL" sz="2400" dirty="0"/>
              <a:t> zdecydowały o powstaniu </a:t>
            </a:r>
            <a:r>
              <a:rPr lang="pl-PL" sz="2400" dirty="0" smtClean="0"/>
              <a:t>Stowarzyszenia </a:t>
            </a:r>
            <a:br>
              <a:rPr lang="pl-PL" sz="2400" dirty="0" smtClean="0"/>
            </a:br>
            <a:r>
              <a:rPr lang="pl-PL" sz="2400" dirty="0" smtClean="0"/>
              <a:t>na </a:t>
            </a:r>
            <a:r>
              <a:rPr lang="pl-PL" sz="2400" dirty="0"/>
              <a:t>potrzeby pozyskania środków w ramach osi IV Leader PROW na lata 2007-2013.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45024"/>
            <a:ext cx="3844826" cy="28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11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9527" y="0"/>
            <a:ext cx="7184923" cy="11430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3" y="3268075"/>
            <a:ext cx="4788024" cy="35899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56" y="836343"/>
            <a:ext cx="4572000" cy="306059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15054"/>
            <a:ext cx="3707904" cy="278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78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07504" y="1721843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Stowarzyszenie przygotowało foldery </a:t>
            </a:r>
            <a:r>
              <a:rPr lang="pl-PL" sz="2400" dirty="0"/>
              <a:t>promocyjne ukazujące bogactwo </a:t>
            </a:r>
            <a:r>
              <a:rPr lang="pl-PL" sz="2400" dirty="0" smtClean="0"/>
              <a:t>regionu</a:t>
            </a:r>
            <a:endParaRPr lang="pl-P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11220" r="16558" b="6250"/>
          <a:stretch/>
        </p:blipFill>
        <p:spPr bwMode="auto">
          <a:xfrm>
            <a:off x="128076" y="2420888"/>
            <a:ext cx="3453908" cy="246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519215" y="5040757"/>
            <a:ext cx="267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Informator o obszarze LGD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4088" r="1722" b="8929"/>
          <a:stretch/>
        </p:blipFill>
        <p:spPr bwMode="auto">
          <a:xfrm>
            <a:off x="3774574" y="4182384"/>
            <a:ext cx="5341539" cy="24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248701" y="3660003"/>
            <a:ext cx="239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Widokówki wydzieranki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8860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74517" y="1721843"/>
            <a:ext cx="227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Twórczość lokalna cz. I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6" t="10515" r="16516" b="5754"/>
          <a:stretch/>
        </p:blipFill>
        <p:spPr bwMode="auto">
          <a:xfrm>
            <a:off x="97002" y="2120163"/>
            <a:ext cx="3219569" cy="23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t="10701" r="16458" b="5776"/>
          <a:stretch/>
        </p:blipFill>
        <p:spPr bwMode="auto">
          <a:xfrm>
            <a:off x="5796758" y="2071134"/>
            <a:ext cx="3261702" cy="23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6288422" y="1721843"/>
            <a:ext cx="233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Twórczość lokalna cz. II</a:t>
            </a:r>
            <a:endParaRPr lang="pl-P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t="11079" r="16422" b="5776"/>
          <a:stretch/>
        </p:blipFill>
        <p:spPr bwMode="auto">
          <a:xfrm>
            <a:off x="3095500" y="4437112"/>
            <a:ext cx="3382302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3404949" y="4048312"/>
            <a:ext cx="239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Twórczość lokalna cz. III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11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2" t="11220" r="32654" b="6250"/>
          <a:stretch/>
        </p:blipFill>
        <p:spPr bwMode="auto">
          <a:xfrm>
            <a:off x="5946789" y="1432185"/>
            <a:ext cx="3197211" cy="454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8" t="10322" r="33388" b="6534"/>
          <a:stretch/>
        </p:blipFill>
        <p:spPr bwMode="auto">
          <a:xfrm>
            <a:off x="34473" y="1556792"/>
            <a:ext cx="3169422" cy="469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95" y="4476488"/>
            <a:ext cx="3167632" cy="226396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779912" y="2851836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Kalendarze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5209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3059832" y="1895159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Gazeta BUD-UJ RAZEM</a:t>
            </a:r>
            <a:endParaRPr lang="pl-PL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t="25284" r="39884" b="24148"/>
          <a:stretch/>
        </p:blipFill>
        <p:spPr bwMode="auto">
          <a:xfrm>
            <a:off x="1230079" y="2625025"/>
            <a:ext cx="6746018" cy="387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7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0" r="1387" b="6250"/>
          <a:stretch/>
        </p:blipFill>
        <p:spPr bwMode="auto">
          <a:xfrm>
            <a:off x="646074" y="2563658"/>
            <a:ext cx="7930577" cy="373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2106604" y="207847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Strona internetowa www.lokals.pl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8882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229469" y="2636912"/>
            <a:ext cx="753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Nagraliśmy płytę z muzyką zespołów ludowych działających na terenie LGD</a:t>
            </a:r>
            <a:endParaRPr lang="pl-PL" sz="3200" dirty="0"/>
          </a:p>
        </p:txBody>
      </p:sp>
      <p:pic>
        <p:nvPicPr>
          <p:cNvPr id="5" name="Obraz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945" y="4077072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– promocja regionu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935352" y="3284984"/>
            <a:ext cx="7536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Nakręciliśmy 23 spoty promocyjne regionu LGD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229055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projekty współpracy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51520" y="1772816"/>
            <a:ext cx="774224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/>
              <a:t>Lokalny Atrakcyjny Szlak </a:t>
            </a:r>
            <a:endParaRPr lang="pl-PL" b="1" dirty="0"/>
          </a:p>
          <a:p>
            <a:pPr algn="just"/>
            <a:r>
              <a:rPr lang="pl-PL" altLang="pl-PL" sz="2400" dirty="0"/>
              <a:t>Celem PROJEKTU było stworzenie szlaku konnego oraz podjęcie próby wdrożenia go na obszarze objętym Lokalnymi Strategiami Rozwoju PARTNERÓW uczestniczących w PROJEKCIE – BUD-UJ RAZEM, MROGA, DOLINA </a:t>
            </a:r>
            <a:r>
              <a:rPr lang="pl-PL" altLang="pl-PL" sz="2400" dirty="0" smtClean="0"/>
              <a:t>PILICY</a:t>
            </a:r>
          </a:p>
          <a:p>
            <a:pPr algn="just"/>
            <a:endParaRPr lang="pl-PL" altLang="pl-PL" sz="2400" dirty="0"/>
          </a:p>
          <a:p>
            <a:r>
              <a:rPr lang="pl-PL" sz="2000" b="1" dirty="0"/>
              <a:t>Wnioskowana kwota pomocy: 74 883,00 zł</a:t>
            </a:r>
            <a:endParaRPr lang="pl-PL" sz="2000" dirty="0"/>
          </a:p>
          <a:p>
            <a:r>
              <a:rPr lang="pl-PL" sz="2000" b="1" dirty="0"/>
              <a:t>Wypłacone środki: 74 411,34 zł</a:t>
            </a:r>
            <a:endParaRPr lang="pl-PL" sz="2000" dirty="0"/>
          </a:p>
          <a:p>
            <a:r>
              <a:rPr lang="pl-PL" sz="2400" dirty="0"/>
              <a:t> </a:t>
            </a:r>
          </a:p>
          <a:p>
            <a:pPr algn="just"/>
            <a:endParaRPr lang="pl-PL" sz="2400" dirty="0"/>
          </a:p>
          <a:p>
            <a:pPr algn="just"/>
            <a:endParaRPr lang="pl-PL" altLang="pl-PL" sz="2400" dirty="0"/>
          </a:p>
          <a:p>
            <a:pPr algn="just"/>
            <a:endParaRPr lang="pl-PL" b="1" dirty="0"/>
          </a:p>
        </p:txBody>
      </p:sp>
      <p:pic>
        <p:nvPicPr>
          <p:cNvPr id="10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827" y="4077072"/>
            <a:ext cx="4034181" cy="2700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projekty współpracy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0" y="1628800"/>
            <a:ext cx="43103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 smtClean="0"/>
          </a:p>
          <a:p>
            <a:pPr algn="ctr"/>
            <a:r>
              <a:rPr lang="pl-PL" sz="2400" b="1" dirty="0" err="1" smtClean="0"/>
              <a:t>Questing</a:t>
            </a:r>
            <a:r>
              <a:rPr lang="pl-PL" sz="2400" b="1" dirty="0" smtClean="0"/>
              <a:t> Umożliwi Innowacyjne Zwiedzanie</a:t>
            </a:r>
            <a:endParaRPr lang="pl-PL" sz="2000" b="1" dirty="0"/>
          </a:p>
          <a:p>
            <a:pPr algn="ctr"/>
            <a:endParaRPr lang="pl-PL" sz="2000" dirty="0" smtClean="0"/>
          </a:p>
          <a:p>
            <a:pPr algn="ctr"/>
            <a:r>
              <a:rPr lang="pl-PL" sz="2000" dirty="0" smtClean="0"/>
              <a:t>Celem PROJEKTU było podniesienie </a:t>
            </a:r>
            <a:r>
              <a:rPr lang="pl-PL" sz="2000" dirty="0"/>
              <a:t>atrakcyjności turystycznej i promocja obszarów działania Lokalnej Grupy Działania "Dolina rzeki Grabi", Fundacji Rozwoju Gmin "PRYM" i Stowarzyszenia Lokalnej Grupy Działania "</a:t>
            </a:r>
            <a:r>
              <a:rPr lang="pl-PL" sz="2000" dirty="0" smtClean="0"/>
              <a:t>BUD-UJ RAZEM" </a:t>
            </a:r>
            <a:r>
              <a:rPr lang="pl-PL" sz="2000" dirty="0"/>
              <a:t>poprzez utworzenie ścieżek </a:t>
            </a:r>
            <a:r>
              <a:rPr lang="pl-PL" sz="2000" dirty="0" err="1" smtClean="0"/>
              <a:t>questingowych</a:t>
            </a:r>
            <a:r>
              <a:rPr lang="pl-PL" sz="2000" dirty="0" smtClean="0"/>
              <a:t>.</a:t>
            </a:r>
          </a:p>
          <a:p>
            <a:pPr algn="ctr"/>
            <a:endParaRPr lang="pl-PL" sz="2000" dirty="0" smtClean="0"/>
          </a:p>
          <a:p>
            <a:r>
              <a:rPr lang="pl-PL" sz="1700" b="1" dirty="0"/>
              <a:t>Wnioskowana kwota pomocy: 166 819,49 zł</a:t>
            </a:r>
            <a:endParaRPr lang="pl-PL" sz="1700" dirty="0"/>
          </a:p>
          <a:p>
            <a:r>
              <a:rPr lang="pl-PL" sz="1700" b="1" dirty="0"/>
              <a:t>Wypłacone środki: 166 819,49 zł</a:t>
            </a:r>
            <a:endParaRPr lang="pl-PL" sz="1700" dirty="0"/>
          </a:p>
          <a:p>
            <a:pPr algn="just"/>
            <a:endParaRPr lang="pl-PL" dirty="0" smtClean="0"/>
          </a:p>
          <a:p>
            <a:pPr algn="just"/>
            <a:endParaRPr lang="pl-PL" dirty="0"/>
          </a:p>
          <a:p>
            <a:pPr algn="just"/>
            <a:endParaRPr lang="pl-PL" dirty="0"/>
          </a:p>
        </p:txBody>
      </p:sp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464400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Geneza powstania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pic>
        <p:nvPicPr>
          <p:cNvPr id="5" name="Symbol zastępczy zawartości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61" b="6805"/>
          <a:stretch/>
        </p:blipFill>
        <p:spPr>
          <a:xfrm>
            <a:off x="5220072" y="1772816"/>
            <a:ext cx="3923928" cy="481643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07504" y="1916832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	</a:t>
            </a:r>
            <a:r>
              <a:rPr lang="pl-PL" sz="2400" dirty="0"/>
              <a:t>Zebranie założycielskie LGD, </a:t>
            </a:r>
            <a:endParaRPr lang="pl-PL" sz="2400" dirty="0" smtClean="0"/>
          </a:p>
          <a:p>
            <a:r>
              <a:rPr lang="pl-PL" sz="2400" dirty="0" smtClean="0"/>
              <a:t>na </a:t>
            </a:r>
            <a:r>
              <a:rPr lang="pl-PL" sz="2400" dirty="0"/>
              <a:t>którym podjęto uchwałę </a:t>
            </a:r>
            <a:endParaRPr lang="pl-PL" sz="2400" dirty="0" smtClean="0"/>
          </a:p>
          <a:p>
            <a:r>
              <a:rPr lang="pl-PL" sz="2400" dirty="0" smtClean="0"/>
              <a:t>o </a:t>
            </a:r>
            <a:r>
              <a:rPr lang="pl-PL" sz="2400" dirty="0"/>
              <a:t>założeniu </a:t>
            </a:r>
            <a:r>
              <a:rPr lang="pl-PL" sz="2400" dirty="0" smtClean="0"/>
              <a:t>Stowarzyszenia odbyło </a:t>
            </a:r>
          </a:p>
          <a:p>
            <a:r>
              <a:rPr lang="pl-PL" sz="2400" dirty="0" smtClean="0"/>
              <a:t>się </a:t>
            </a:r>
            <a:r>
              <a:rPr lang="pl-PL" sz="2400" dirty="0"/>
              <a:t>w dniu </a:t>
            </a:r>
            <a:r>
              <a:rPr lang="pl-PL" sz="2400" b="1" dirty="0"/>
              <a:t>12.04.2008</a:t>
            </a:r>
            <a:r>
              <a:rPr lang="pl-PL" sz="2400" dirty="0"/>
              <a:t> roku. </a:t>
            </a:r>
            <a:r>
              <a:rPr lang="pl-PL" sz="2400" dirty="0" smtClean="0"/>
              <a:t> </a:t>
            </a:r>
          </a:p>
          <a:p>
            <a:r>
              <a:rPr lang="pl-PL" sz="2400" dirty="0" smtClean="0"/>
              <a:t>Liczba </a:t>
            </a:r>
            <a:r>
              <a:rPr lang="pl-PL" sz="2400" dirty="0"/>
              <a:t>członków LGD wyniosła 62 osoby. </a:t>
            </a:r>
          </a:p>
        </p:txBody>
      </p:sp>
    </p:spTree>
    <p:extLst>
      <p:ext uri="{BB962C8B-B14F-4D97-AF65-F5344CB8AC3E}">
        <p14:creationId xmlns:p14="http://schemas.microsoft.com/office/powerpoint/2010/main" val="336480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projekty współpracy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30885" y="1700808"/>
            <a:ext cx="77314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/>
              <a:t>Pilica Atrakcyjna Turystycznie</a:t>
            </a:r>
            <a:endParaRPr lang="pl-PL" b="1" dirty="0"/>
          </a:p>
          <a:p>
            <a:pPr algn="just"/>
            <a:r>
              <a:rPr lang="pl-PL" sz="2400" dirty="0" smtClean="0"/>
              <a:t>Celem PROJEKTU było podniesienie atrakcyjności obszaru dorzecza rzeki Pilica pod względem turystycznym. </a:t>
            </a:r>
          </a:p>
          <a:p>
            <a:r>
              <a:rPr lang="pl-PL" b="1" dirty="0"/>
              <a:t>Wnioskowana kwota pomocy: 95 242,00 zł</a:t>
            </a:r>
            <a:endParaRPr lang="pl-PL" dirty="0"/>
          </a:p>
          <a:p>
            <a:r>
              <a:rPr lang="pl-PL" b="1" dirty="0"/>
              <a:t>Wypłacone środki: 95 242,00 zł</a:t>
            </a:r>
            <a:endParaRPr lang="pl-PL" dirty="0"/>
          </a:p>
          <a:p>
            <a:pPr algn="just"/>
            <a:endParaRPr lang="pl-PL" dirty="0" smtClean="0"/>
          </a:p>
          <a:p>
            <a:pPr marL="285750" indent="-285750" algn="just">
              <a:buFont typeface="Arial" pitchFamily="34" charset="0"/>
              <a:buChar char="•"/>
            </a:pPr>
            <a:endParaRPr lang="pl-PL" dirty="0"/>
          </a:p>
          <a:p>
            <a:pPr algn="just"/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523236"/>
            <a:ext cx="5796136" cy="33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projekty współpracy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70530" y="2060848"/>
            <a:ext cx="7497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 smtClean="0"/>
              <a:t>Biuro Informacji Turystycznej</a:t>
            </a:r>
            <a:endParaRPr lang="pl-PL" sz="1600" b="1" dirty="0"/>
          </a:p>
          <a:p>
            <a:r>
              <a:rPr lang="pl-PL" sz="1600" dirty="0" smtClean="0"/>
              <a:t>	</a:t>
            </a:r>
          </a:p>
          <a:p>
            <a:pPr algn="ctr"/>
            <a:r>
              <a:rPr lang="pl-PL" sz="2000" dirty="0" smtClean="0"/>
              <a:t>Celem PROJEKTU było wsparcie rozwoju turystyki wykorzystującej posiadane zasoby historyczne, kulturowe</a:t>
            </a:r>
            <a:br>
              <a:rPr lang="pl-PL" sz="2000" dirty="0" smtClean="0"/>
            </a:br>
            <a:r>
              <a:rPr lang="pl-PL" sz="2000" dirty="0" smtClean="0"/>
              <a:t> oraz przyrodnicze poprzez budowę – sklepu internetowego </a:t>
            </a:r>
            <a:br>
              <a:rPr lang="pl-PL" sz="2000" dirty="0" smtClean="0"/>
            </a:br>
            <a:r>
              <a:rPr lang="pl-PL" sz="2000" dirty="0" smtClean="0"/>
              <a:t>z możliwością zakupu usług i produktów za pomocą stworzenia witryny </a:t>
            </a:r>
          </a:p>
          <a:p>
            <a:pPr algn="ctr"/>
            <a:r>
              <a:rPr lang="pl-PL" sz="2000" b="1" dirty="0" smtClean="0">
                <a:solidFill>
                  <a:schemeClr val="tx2"/>
                </a:solidFill>
                <a:hlinkClick r:id="rId4"/>
              </a:rPr>
              <a:t>www.poznajlodzkie.pl</a:t>
            </a:r>
            <a:r>
              <a:rPr lang="pl-PL" sz="2000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pl-PL" sz="2000" b="1" dirty="0"/>
              <a:t>Wnioskowana kwota pomocy: 25 990,00 zł</a:t>
            </a:r>
            <a:endParaRPr lang="pl-PL" sz="2000" dirty="0"/>
          </a:p>
          <a:p>
            <a:r>
              <a:rPr lang="pl-PL" sz="2000" b="1" dirty="0"/>
              <a:t>Wypłacone środki: 25 666,00 zł</a:t>
            </a:r>
            <a:endParaRPr lang="pl-PL" sz="2000" dirty="0"/>
          </a:p>
          <a:p>
            <a:endParaRPr lang="pl-PL" sz="2400" b="1" dirty="0" smtClean="0">
              <a:solidFill>
                <a:schemeClr val="tx2"/>
              </a:solidFill>
            </a:endParaRP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" b="4706"/>
          <a:stretch/>
        </p:blipFill>
        <p:spPr bwMode="auto">
          <a:xfrm>
            <a:off x="3851920" y="4509120"/>
            <a:ext cx="5292080" cy="2335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30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Zadania </a:t>
            </a:r>
            <a:r>
              <a:rPr lang="pl-PL" dirty="0" err="1">
                <a:solidFill>
                  <a:srgbClr val="FFFF00"/>
                </a:solidFill>
              </a:rPr>
              <a:t>lgd</a:t>
            </a:r>
            <a:r>
              <a:rPr lang="pl-PL" dirty="0">
                <a:solidFill>
                  <a:srgbClr val="FFFF00"/>
                </a:solidFill>
              </a:rPr>
              <a:t> –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projekty współpracy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07505" y="1732166"/>
            <a:ext cx="87849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/>
              <a:t>„1914-1918: Wspomnienie dróg do Europy”</a:t>
            </a:r>
            <a:endParaRPr lang="pl-PL" sz="2400" dirty="0" smtClean="0"/>
          </a:p>
          <a:p>
            <a:pPr algn="just"/>
            <a:r>
              <a:rPr lang="pl-PL" sz="2400" dirty="0"/>
              <a:t> </a:t>
            </a:r>
            <a:r>
              <a:rPr lang="pl-PL" sz="2400" dirty="0" smtClean="0"/>
              <a:t>     </a:t>
            </a:r>
          </a:p>
          <a:p>
            <a:pPr algn="just"/>
            <a:r>
              <a:rPr lang="pl-PL" sz="2400" dirty="0" smtClean="0"/>
              <a:t>Celem PROJEKTU było</a:t>
            </a:r>
            <a:r>
              <a:rPr lang="pl-PL" dirty="0"/>
              <a:t> </a:t>
            </a:r>
            <a:r>
              <a:rPr lang="pl-PL" sz="2400" dirty="0"/>
              <a:t>utworzenie wirtualnego </a:t>
            </a:r>
            <a:r>
              <a:rPr lang="pl-PL" sz="2400" dirty="0" smtClean="0"/>
              <a:t>muzeum </a:t>
            </a:r>
            <a:r>
              <a:rPr lang="pl-PL" sz="2400" dirty="0"/>
              <a:t>portalu internetowego przedstawiającego życie ludzi na terenach dotkniętych bitwami pierwszej wojny światowej. </a:t>
            </a:r>
          </a:p>
          <a:p>
            <a:pPr algn="just"/>
            <a:r>
              <a:rPr lang="pl-PL" sz="2400" dirty="0" smtClean="0"/>
              <a:t>   </a:t>
            </a:r>
            <a:endParaRPr lang="pl-PL" sz="2400" dirty="0"/>
          </a:p>
        </p:txBody>
      </p:sp>
      <p:pic>
        <p:nvPicPr>
          <p:cNvPr id="7" name="Obraz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" b="5000"/>
          <a:stretch/>
        </p:blipFill>
        <p:spPr bwMode="auto">
          <a:xfrm>
            <a:off x="395536" y="3861048"/>
            <a:ext cx="5537200" cy="2847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92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07504" y="2060848"/>
            <a:ext cx="8928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Stowarzyszenie LGD „BUD-UJ </a:t>
            </a:r>
            <a:r>
              <a:rPr lang="pl-PL" sz="2400" b="1" dirty="0"/>
              <a:t>RAZEM”</a:t>
            </a:r>
            <a:r>
              <a:rPr lang="pl-PL" sz="2400" dirty="0"/>
              <a:t> to miejsce, gdzie przede wszystkim pielęgnowane są tradycje i dziedzictwo kulturowe naszego regionu, rozwijana jest przedsiębiorczość i współpraca pomiędzy organizacjami i przedsiębiorcami. Wspólnie dbamy o środowisko przyrodnicze oraz rozwój infrastruktury turystycznej.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051720" y="233589"/>
            <a:ext cx="65532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FFFF00"/>
                </a:solidFill>
              </a:rPr>
              <a:t>Stowarzyszenie lokalna grupa działania „bud-</a:t>
            </a:r>
            <a:r>
              <a:rPr lang="pl-PL" sz="3600" dirty="0" err="1">
                <a:solidFill>
                  <a:srgbClr val="FFFF00"/>
                </a:solidFill>
              </a:rPr>
              <a:t>uj</a:t>
            </a:r>
            <a:r>
              <a:rPr lang="pl-PL" sz="3600" dirty="0">
                <a:solidFill>
                  <a:srgbClr val="FFFF00"/>
                </a:solidFill>
              </a:rPr>
              <a:t> razem”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/>
          <a:stretch/>
        </p:blipFill>
        <p:spPr>
          <a:xfrm>
            <a:off x="6096000" y="3999840"/>
            <a:ext cx="2799754" cy="274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349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56456" y="2276872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	Poprzez </a:t>
            </a:r>
            <a:r>
              <a:rPr lang="pl-PL" sz="2400" dirty="0"/>
              <a:t>nasze działania staramy się pokazać wszystko to,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co </a:t>
            </a:r>
            <a:r>
              <a:rPr lang="pl-PL" sz="2400" dirty="0"/>
              <a:t>czyni naszą ziemię ciekawą i niezwykłą, pełną uroku i niespodzianek. Dajemy naszym mieszkańcom szansę na realizację projektów na rzecz rozwoju ich regionów, co przyczynia się do wzmocnienia ich poczucia przynależności do swojej „małej ojczyzny”.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67744" y="211114"/>
            <a:ext cx="65532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FFFF00"/>
                </a:solidFill>
              </a:rPr>
              <a:t>Stowarzyszenie lokalna grupa działania „bud-</a:t>
            </a:r>
            <a:r>
              <a:rPr lang="pl-PL" sz="3600" dirty="0" err="1">
                <a:solidFill>
                  <a:srgbClr val="FFFF00"/>
                </a:solidFill>
              </a:rPr>
              <a:t>uj</a:t>
            </a:r>
            <a:r>
              <a:rPr lang="pl-PL" sz="3600" dirty="0">
                <a:solidFill>
                  <a:srgbClr val="FFFF00"/>
                </a:solidFill>
              </a:rPr>
              <a:t> razem”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896" y="4340012"/>
            <a:ext cx="3240360" cy="24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56456" y="234888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	</a:t>
            </a:r>
            <a:r>
              <a:rPr lang="pl-PL" sz="2400" b="1" dirty="0"/>
              <a:t>W myśl słów Alberta Einsteina: </a:t>
            </a:r>
            <a:r>
              <a:rPr lang="pl-PL" sz="2400" dirty="0"/>
              <a:t>„</a:t>
            </a:r>
            <a:r>
              <a:rPr lang="pl-PL" sz="2400" i="1" dirty="0"/>
              <a:t>Istotne dla wspólnego dobra jest wspieranie jednostek: ponieważ tylko jednostka może wytworzyć nowe idee, które niezbędne są społeczeństwu dla jego ciągłego rozwoju, a także, w istocie, dla uniknięcia </a:t>
            </a:r>
            <a:r>
              <a:rPr lang="pl-PL" sz="2400" i="1" dirty="0" smtClean="0"/>
              <a:t>wyjałowienia</a:t>
            </a:r>
            <a:br>
              <a:rPr lang="pl-PL" sz="2400" i="1" dirty="0" smtClean="0"/>
            </a:br>
            <a:r>
              <a:rPr lang="pl-PL" sz="2400" i="1" dirty="0" smtClean="0"/>
              <a:t> </a:t>
            </a:r>
            <a:r>
              <a:rPr lang="pl-PL" sz="2400" i="1" dirty="0"/>
              <a:t>i stagnacji”.</a:t>
            </a:r>
            <a:endParaRPr lang="pl-PL" sz="2400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195736" y="254371"/>
            <a:ext cx="65532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FFFF00"/>
                </a:solidFill>
              </a:rPr>
              <a:t>Stowarzyszenie lokalna grupa działania „bud-</a:t>
            </a:r>
            <a:r>
              <a:rPr lang="pl-PL" sz="3600" dirty="0" err="1">
                <a:solidFill>
                  <a:srgbClr val="FFFF00"/>
                </a:solidFill>
              </a:rPr>
              <a:t>uj</a:t>
            </a:r>
            <a:r>
              <a:rPr lang="pl-PL" sz="3600" dirty="0">
                <a:solidFill>
                  <a:srgbClr val="FFFF00"/>
                </a:solidFill>
              </a:rPr>
              <a:t> razem”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55971"/>
            <a:ext cx="2382391" cy="21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99592" y="2348880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	         </a:t>
            </a:r>
            <a:r>
              <a:rPr lang="pl-PL" sz="3200" b="1" dirty="0" smtClean="0"/>
              <a:t>Dziękujemy za uwagę</a:t>
            </a:r>
          </a:p>
          <a:p>
            <a:endParaRPr lang="pl-PL" sz="3200" b="1" dirty="0"/>
          </a:p>
          <a:p>
            <a:pPr algn="ctr">
              <a:defRPr/>
            </a:pPr>
            <a:r>
              <a:rPr lang="pl-PL" b="1" dirty="0">
                <a:latin typeface="Arial" charset="0"/>
                <a:cs typeface="Arial" charset="0"/>
              </a:rPr>
              <a:t>Stowarzyszenie Lokalna Grupa Działania „BUD-UJ RAZEM”</a:t>
            </a:r>
          </a:p>
          <a:p>
            <a:pPr algn="ctr">
              <a:defRPr/>
            </a:pPr>
            <a:endParaRPr lang="pl-PL" dirty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pl-PL" dirty="0">
                <a:latin typeface="Arial" charset="0"/>
                <a:cs typeface="Arial" charset="0"/>
              </a:rPr>
              <a:t>Siedziba: Osiedle Niewiadów 43  </a:t>
            </a:r>
          </a:p>
          <a:p>
            <a:pPr algn="ctr">
              <a:defRPr/>
            </a:pPr>
            <a:r>
              <a:rPr lang="pl-PL" dirty="0">
                <a:latin typeface="Arial" charset="0"/>
                <a:cs typeface="Arial" charset="0"/>
              </a:rPr>
              <a:t>97-225 Ujazd </a:t>
            </a:r>
            <a:endParaRPr lang="pl-PL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pl-PL" dirty="0" smtClean="0">
                <a:latin typeface="Arial" charset="0"/>
                <a:cs typeface="Arial" charset="0"/>
              </a:rPr>
              <a:t>                       </a:t>
            </a:r>
            <a:endParaRPr lang="pl-PL" dirty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pl-PL" dirty="0" smtClean="0">
                <a:latin typeface="Arial" charset="0"/>
                <a:cs typeface="Arial" charset="0"/>
              </a:rPr>
              <a:t>e-mail</a:t>
            </a:r>
            <a:r>
              <a:rPr lang="pl-PL" dirty="0">
                <a:latin typeface="Arial" charset="0"/>
                <a:cs typeface="Arial" charset="0"/>
              </a:rPr>
              <a:t>: </a:t>
            </a:r>
            <a:r>
              <a:rPr lang="pl-PL" dirty="0" smtClean="0">
                <a:latin typeface="Arial" charset="0"/>
                <a:cs typeface="Arial" charset="0"/>
                <a:hlinkClick r:id="rId4"/>
              </a:rPr>
              <a:t>biuro@buduj.eu</a:t>
            </a:r>
            <a:endParaRPr lang="pl-PL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endParaRPr lang="pl-PL" dirty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pl-PL" dirty="0" smtClean="0">
                <a:latin typeface="Arial" charset="0"/>
                <a:cs typeface="Arial" charset="0"/>
                <a:hlinkClick r:id="rId5"/>
              </a:rPr>
              <a:t>www.buduj.eu</a:t>
            </a:r>
            <a:r>
              <a:rPr lang="pl-PL" dirty="0" smtClean="0">
                <a:latin typeface="Arial" charset="0"/>
                <a:cs typeface="Arial" charset="0"/>
              </a:rPr>
              <a:t>                </a:t>
            </a:r>
            <a:r>
              <a:rPr lang="pl-PL" dirty="0" smtClean="0">
                <a:latin typeface="Arial" charset="0"/>
                <a:cs typeface="Arial" charset="0"/>
                <a:hlinkClick r:id="rId6"/>
              </a:rPr>
              <a:t>www.lokals.pl</a:t>
            </a:r>
            <a:r>
              <a:rPr lang="pl-PL" dirty="0" smtClean="0">
                <a:latin typeface="Arial" charset="0"/>
                <a:cs typeface="Arial" charset="0"/>
              </a:rPr>
              <a:t> </a:t>
            </a:r>
            <a:endParaRPr lang="pl-PL" dirty="0">
              <a:latin typeface="Arial" charset="0"/>
              <a:cs typeface="Arial" charset="0"/>
            </a:endParaRPr>
          </a:p>
          <a:p>
            <a:endParaRPr lang="pl-PL" sz="32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195736" y="254371"/>
            <a:ext cx="65532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rgbClr val="FFFF00"/>
                </a:solidFill>
              </a:rPr>
              <a:t>Stowarzyszenie lokalna grupa działania „bud-</a:t>
            </a:r>
            <a:r>
              <a:rPr lang="pl-PL" sz="3600" dirty="0" err="1">
                <a:solidFill>
                  <a:srgbClr val="FFFF00"/>
                </a:solidFill>
              </a:rPr>
              <a:t>uj</a:t>
            </a:r>
            <a:r>
              <a:rPr lang="pl-PL" sz="3600" dirty="0">
                <a:solidFill>
                  <a:srgbClr val="FFFF00"/>
                </a:solidFill>
              </a:rPr>
              <a:t> razem”</a:t>
            </a:r>
          </a:p>
        </p:txBody>
      </p:sp>
    </p:spTree>
    <p:extLst>
      <p:ext uri="{BB962C8B-B14F-4D97-AF65-F5344CB8AC3E}">
        <p14:creationId xmlns:p14="http://schemas.microsoft.com/office/powerpoint/2010/main" val="85459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228600"/>
            <a:ext cx="6851104" cy="11430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Geneza powstania – zwiększenie obszaru LGD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07504" y="1772816"/>
            <a:ext cx="820891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 smtClean="0"/>
              <a:t>Gminy:</a:t>
            </a:r>
            <a:r>
              <a:rPr lang="pl-PL" sz="2400" dirty="0" smtClean="0"/>
              <a:t> Będków i Czarnocin – rok 2008</a:t>
            </a:r>
          </a:p>
        </p:txBody>
      </p:sp>
      <p:pic>
        <p:nvPicPr>
          <p:cNvPr id="6" name="Symbol zastępczy zawartości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8" b="6350"/>
          <a:stretch/>
        </p:blipFill>
        <p:spPr>
          <a:xfrm>
            <a:off x="5004048" y="1772816"/>
            <a:ext cx="4037267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228600"/>
            <a:ext cx="6851104" cy="11430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Geneza powstania – zwiększenie obszaru LGD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9512" y="1772816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 smtClean="0"/>
              <a:t>Gminy: </a:t>
            </a:r>
            <a:r>
              <a:rPr lang="pl-PL" sz="2400" dirty="0" smtClean="0"/>
              <a:t>Moszczenica, Grabica, Tuszyn </a:t>
            </a:r>
            <a:br>
              <a:rPr lang="pl-PL" sz="2400" dirty="0" smtClean="0"/>
            </a:br>
            <a:r>
              <a:rPr lang="pl-PL" sz="2400" dirty="0" smtClean="0"/>
              <a:t>– rok  2009</a:t>
            </a:r>
          </a:p>
        </p:txBody>
      </p:sp>
      <p:pic>
        <p:nvPicPr>
          <p:cNvPr id="6" name="Symbol zastępczy zawartości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29" b="6902"/>
          <a:stretch/>
        </p:blipFill>
        <p:spPr>
          <a:xfrm>
            <a:off x="5013146" y="1772816"/>
            <a:ext cx="4098806" cy="50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7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228600"/>
            <a:ext cx="6851104" cy="11430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Geneza powstania – zwiększenie obszaru LGD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4612" y="1772816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 smtClean="0"/>
              <a:t>Gminy: </a:t>
            </a:r>
            <a:r>
              <a:rPr lang="pl-PL" sz="2400" dirty="0"/>
              <a:t>Wola Krzysztoporska, </a:t>
            </a:r>
            <a:endParaRPr lang="pl-PL" sz="2400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Bełchatów</a:t>
            </a:r>
            <a:r>
              <a:rPr lang="pl-PL" sz="2400" dirty="0"/>
              <a:t>, Rozprza, Kamieńsk, </a:t>
            </a:r>
            <a:endParaRPr lang="pl-PL" sz="2400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Rzgów</a:t>
            </a:r>
            <a:r>
              <a:rPr lang="pl-PL" sz="2400" dirty="0"/>
              <a:t>, Ksawerów, Pabianice, </a:t>
            </a:r>
            <a:endParaRPr lang="pl-PL" sz="2400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Gomunice</a:t>
            </a:r>
            <a:r>
              <a:rPr lang="pl-PL" sz="2400" dirty="0"/>
              <a:t>, </a:t>
            </a:r>
            <a:r>
              <a:rPr lang="pl-PL" sz="2400" dirty="0" smtClean="0"/>
              <a:t>Gorzkowice, </a:t>
            </a:r>
            <a:br>
              <a:rPr lang="pl-PL" sz="2400" dirty="0" smtClean="0"/>
            </a:br>
            <a:r>
              <a:rPr lang="pl-PL" sz="2400" dirty="0" smtClean="0"/>
              <a:t>Powiat Piotrkowski – rok 2011</a:t>
            </a:r>
          </a:p>
        </p:txBody>
      </p:sp>
      <p:pic>
        <p:nvPicPr>
          <p:cNvPr id="6" name="Symbol zastępczy zawartości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29" b="6350"/>
          <a:stretch/>
        </p:blipFill>
        <p:spPr>
          <a:xfrm>
            <a:off x="5004048" y="1817956"/>
            <a:ext cx="4032448" cy="504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9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228600"/>
            <a:ext cx="6851104" cy="11430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Geneza powstania – zwiększenie obszaru LGD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07504" y="1844824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 smtClean="0"/>
              <a:t>Gminy:</a:t>
            </a:r>
            <a:r>
              <a:rPr lang="pl-PL" sz="2400" dirty="0" smtClean="0"/>
              <a:t>  </a:t>
            </a:r>
            <a:r>
              <a:rPr lang="pl-PL" sz="2400" dirty="0"/>
              <a:t>Dobryszyce, Ręczno, </a:t>
            </a:r>
            <a:endParaRPr lang="pl-PL" sz="2400" dirty="0" smtClean="0"/>
          </a:p>
          <a:p>
            <a:pPr>
              <a:lnSpc>
                <a:spcPct val="150000"/>
              </a:lnSpc>
            </a:pPr>
            <a:r>
              <a:rPr lang="pl-PL" sz="2400" dirty="0" smtClean="0"/>
              <a:t>Łęki </a:t>
            </a:r>
            <a:r>
              <a:rPr lang="pl-PL" sz="2400" dirty="0"/>
              <a:t>Szlacheckie, </a:t>
            </a:r>
            <a:r>
              <a:rPr lang="pl-PL" sz="2400" dirty="0" smtClean="0"/>
              <a:t>Masłowice</a:t>
            </a:r>
            <a:br>
              <a:rPr lang="pl-PL" sz="2400" dirty="0" smtClean="0"/>
            </a:br>
            <a:r>
              <a:rPr lang="pl-PL" sz="2400" dirty="0" smtClean="0"/>
              <a:t>i </a:t>
            </a:r>
            <a:r>
              <a:rPr lang="pl-PL" sz="2400" dirty="0"/>
              <a:t>Kodrąb </a:t>
            </a:r>
            <a:r>
              <a:rPr lang="pl-PL" sz="2400" dirty="0" smtClean="0"/>
              <a:t>– rok 2012</a:t>
            </a:r>
            <a:endParaRPr lang="pl-PL" sz="2400" dirty="0"/>
          </a:p>
        </p:txBody>
      </p:sp>
      <p:pic>
        <p:nvPicPr>
          <p:cNvPr id="6" name="Symbol zastępczy zawartości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83" b="6186"/>
          <a:stretch/>
        </p:blipFill>
        <p:spPr>
          <a:xfrm>
            <a:off x="5020610" y="1772816"/>
            <a:ext cx="400253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Nasze cele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367664" cy="126414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67545" y="2204864"/>
            <a:ext cx="8208912" cy="206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Cel </a:t>
            </a:r>
            <a:r>
              <a:rPr lang="pl-PL" sz="2400" b="1" dirty="0" smtClean="0"/>
              <a:t>ogólny nr 1: </a:t>
            </a:r>
          </a:p>
          <a:p>
            <a:endParaRPr lang="pl-PL" sz="2400" dirty="0"/>
          </a:p>
          <a:p>
            <a:r>
              <a:rPr lang="pl-PL" sz="2400" dirty="0"/>
              <a:t>Poprawa jakości życia z uwzględnieniem rozwoju turystyki, rekreacji i kultury na obszarze LGD</a:t>
            </a:r>
          </a:p>
          <a:p>
            <a:pPr>
              <a:lnSpc>
                <a:spcPct val="150000"/>
              </a:lnSpc>
            </a:pPr>
            <a:endParaRPr lang="pl-PL" sz="2400" dirty="0"/>
          </a:p>
        </p:txBody>
      </p:sp>
      <p:pic>
        <p:nvPicPr>
          <p:cNvPr id="2050" name="Picture 2" descr="C:\Program Files (x86)\Microsoft Office\MEDIA\CAGCAT10\j0251301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75230"/>
            <a:ext cx="1656184" cy="139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3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">
    <a:dk1>
      <a:sysClr val="windowText" lastClr="000000"/>
    </a:dk1>
    <a:lt1>
      <a:sysClr val="window" lastClr="FFFFFF"/>
    </a:lt1>
    <a:dk2>
      <a:srgbClr val="065218"/>
    </a:dk2>
    <a:lt2>
      <a:srgbClr val="EDF3AE"/>
    </a:lt2>
    <a:accent1>
      <a:srgbClr val="8FCB17"/>
    </a:accent1>
    <a:accent2>
      <a:srgbClr val="769F11"/>
    </a:accent2>
    <a:accent3>
      <a:srgbClr val="D4E336"/>
    </a:accent3>
    <a:accent4>
      <a:srgbClr val="0C8228"/>
    </a:accent4>
    <a:accent5>
      <a:srgbClr val="C0EDA8"/>
    </a:accent5>
    <a:accent6>
      <a:srgbClr val="3B4F18"/>
    </a:accent6>
    <a:hlink>
      <a:srgbClr val="0A6A21"/>
    </a:hlink>
    <a:folHlink>
      <a:srgbClr val="406EA5"/>
    </a:folHlink>
  </a:clrScheme>
</a:themeOverride>
</file>

<file path=ppt/theme/themeOverride2.xml><?xml version="1.0" encoding="utf-8"?>
<a:themeOverride xmlns:a="http://schemas.openxmlformats.org/drawingml/2006/main">
  <a:clrScheme name="Mod">
    <a:dk1>
      <a:sysClr val="windowText" lastClr="000000"/>
    </a:dk1>
    <a:lt1>
      <a:sysClr val="window" lastClr="FFFFFF"/>
    </a:lt1>
    <a:dk2>
      <a:srgbClr val="065218"/>
    </a:dk2>
    <a:lt2>
      <a:srgbClr val="EDF3AE"/>
    </a:lt2>
    <a:accent1>
      <a:srgbClr val="8FCB17"/>
    </a:accent1>
    <a:accent2>
      <a:srgbClr val="769F11"/>
    </a:accent2>
    <a:accent3>
      <a:srgbClr val="D4E336"/>
    </a:accent3>
    <a:accent4>
      <a:srgbClr val="0C8228"/>
    </a:accent4>
    <a:accent5>
      <a:srgbClr val="C0EDA8"/>
    </a:accent5>
    <a:accent6>
      <a:srgbClr val="3B4F18"/>
    </a:accent6>
    <a:hlink>
      <a:srgbClr val="0A6A21"/>
    </a:hlink>
    <a:folHlink>
      <a:srgbClr val="406EA5"/>
    </a:folHlink>
  </a:clrScheme>
</a:themeOverride>
</file>

<file path=ppt/theme/themeOverride3.xml><?xml version="1.0" encoding="utf-8"?>
<a:themeOverride xmlns:a="http://schemas.openxmlformats.org/drawingml/2006/main">
  <a:clrScheme name="Mod">
    <a:dk1>
      <a:sysClr val="windowText" lastClr="000000"/>
    </a:dk1>
    <a:lt1>
      <a:sysClr val="window" lastClr="FFFFFF"/>
    </a:lt1>
    <a:dk2>
      <a:srgbClr val="065218"/>
    </a:dk2>
    <a:lt2>
      <a:srgbClr val="EDF3AE"/>
    </a:lt2>
    <a:accent1>
      <a:srgbClr val="8FCB17"/>
    </a:accent1>
    <a:accent2>
      <a:srgbClr val="769F11"/>
    </a:accent2>
    <a:accent3>
      <a:srgbClr val="D4E336"/>
    </a:accent3>
    <a:accent4>
      <a:srgbClr val="0C8228"/>
    </a:accent4>
    <a:accent5>
      <a:srgbClr val="C0EDA8"/>
    </a:accent5>
    <a:accent6>
      <a:srgbClr val="3B4F18"/>
    </a:accent6>
    <a:hlink>
      <a:srgbClr val="0A6A21"/>
    </a:hlink>
    <a:folHlink>
      <a:srgbClr val="406EA5"/>
    </a:folHlink>
  </a:clrScheme>
</a:themeOverride>
</file>

<file path=ppt/theme/themeOverride4.xml><?xml version="1.0" encoding="utf-8"?>
<a:themeOverride xmlns:a="http://schemas.openxmlformats.org/drawingml/2006/main">
  <a:clrScheme name="Mod">
    <a:dk1>
      <a:sysClr val="windowText" lastClr="000000"/>
    </a:dk1>
    <a:lt1>
      <a:sysClr val="window" lastClr="FFFFFF"/>
    </a:lt1>
    <a:dk2>
      <a:srgbClr val="065218"/>
    </a:dk2>
    <a:lt2>
      <a:srgbClr val="EDF3AE"/>
    </a:lt2>
    <a:accent1>
      <a:srgbClr val="8FCB17"/>
    </a:accent1>
    <a:accent2>
      <a:srgbClr val="769F11"/>
    </a:accent2>
    <a:accent3>
      <a:srgbClr val="D4E336"/>
    </a:accent3>
    <a:accent4>
      <a:srgbClr val="0C8228"/>
    </a:accent4>
    <a:accent5>
      <a:srgbClr val="C0EDA8"/>
    </a:accent5>
    <a:accent6>
      <a:srgbClr val="3B4F18"/>
    </a:accent6>
    <a:hlink>
      <a:srgbClr val="0A6A21"/>
    </a:hlink>
    <a:folHlink>
      <a:srgbClr val="406EA5"/>
    </a:folHlink>
  </a:clrScheme>
</a:themeOverride>
</file>

<file path=ppt/theme/themeOverride5.xml><?xml version="1.0" encoding="utf-8"?>
<a:themeOverride xmlns:a="http://schemas.openxmlformats.org/drawingml/2006/main">
  <a:clrScheme name="Mod">
    <a:dk1>
      <a:sysClr val="windowText" lastClr="000000"/>
    </a:dk1>
    <a:lt1>
      <a:sysClr val="window" lastClr="FFFFFF"/>
    </a:lt1>
    <a:dk2>
      <a:srgbClr val="065218"/>
    </a:dk2>
    <a:lt2>
      <a:srgbClr val="EDF3AE"/>
    </a:lt2>
    <a:accent1>
      <a:srgbClr val="8FCB17"/>
    </a:accent1>
    <a:accent2>
      <a:srgbClr val="769F11"/>
    </a:accent2>
    <a:accent3>
      <a:srgbClr val="D4E336"/>
    </a:accent3>
    <a:accent4>
      <a:srgbClr val="0C8228"/>
    </a:accent4>
    <a:accent5>
      <a:srgbClr val="C0EDA8"/>
    </a:accent5>
    <a:accent6>
      <a:srgbClr val="3B4F18"/>
    </a:accent6>
    <a:hlink>
      <a:srgbClr val="0A6A21"/>
    </a:hlink>
    <a:folHlink>
      <a:srgbClr val="406EA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</TotalTime>
  <Words>1761</Words>
  <Application>Microsoft Office PowerPoint</Application>
  <PresentationFormat>Pokaz na ekranie (4:3)</PresentationFormat>
  <Paragraphs>303</Paragraphs>
  <Slides>46</Slides>
  <Notes>46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3" baseType="lpstr">
      <vt:lpstr>Arial</vt:lpstr>
      <vt:lpstr>Calibri</vt:lpstr>
      <vt:lpstr>Courier New</vt:lpstr>
      <vt:lpstr>Times New Roman</vt:lpstr>
      <vt:lpstr>Trebuchet MS</vt:lpstr>
      <vt:lpstr>Wingdings</vt:lpstr>
      <vt:lpstr>Mod</vt:lpstr>
      <vt:lpstr>Stowarzyszenie lokalna grupa działania „bud-uj razem”</vt:lpstr>
      <vt:lpstr>Czym jest leader?</vt:lpstr>
      <vt:lpstr>Geneza powstania</vt:lpstr>
      <vt:lpstr>Geneza powstania</vt:lpstr>
      <vt:lpstr>Geneza powstania – zwiększenie obszaru LGD</vt:lpstr>
      <vt:lpstr>Geneza powstania – zwiększenie obszaru LGD</vt:lpstr>
      <vt:lpstr>Geneza powstania – zwiększenie obszaru LGD</vt:lpstr>
      <vt:lpstr>Geneza powstania – zwiększenie obszaru LGD</vt:lpstr>
      <vt:lpstr>Nasze cele</vt:lpstr>
      <vt:lpstr>Nasze cele</vt:lpstr>
      <vt:lpstr>Nasze cele</vt:lpstr>
      <vt:lpstr>Nasze cele</vt:lpstr>
      <vt:lpstr>Nasze cele</vt:lpstr>
      <vt:lpstr>Nasze cele</vt:lpstr>
      <vt:lpstr>Nasza misja</vt:lpstr>
      <vt:lpstr>budżet</vt:lpstr>
      <vt:lpstr>Zadania lgd - nabory</vt:lpstr>
      <vt:lpstr>Zadania lgd - nabory</vt:lpstr>
      <vt:lpstr>Zadania lgd –  spotkania aktywizujące</vt:lpstr>
      <vt:lpstr>Zadania lgd –  szkolenia dla zespołu biorącego udział we wdrażaniu lsr</vt:lpstr>
      <vt:lpstr>Zadania lgd –  szkolenia dla zespołu biorącego udział we wdrażaniu lsr</vt:lpstr>
      <vt:lpstr>Zadania lgd –  spotkania informacyjne/wigilijne</vt:lpstr>
      <vt:lpstr>Zadania lgd –  udział w targach/konferencje/kongresy</vt:lpstr>
      <vt:lpstr>Prezentacja programu PowerPoint</vt:lpstr>
      <vt:lpstr>Zadania lgd – promocja regionu</vt:lpstr>
      <vt:lpstr>Zadania lgd – promocja regionu</vt:lpstr>
      <vt:lpstr>Zadania lgd – promocja regionu</vt:lpstr>
      <vt:lpstr>Zadania lgd – promocja regionu</vt:lpstr>
      <vt:lpstr>Zadania lgd – promocja regionu</vt:lpstr>
      <vt:lpstr>Zadania lgd – promocja regionu</vt:lpstr>
      <vt:lpstr>Zadania lgd  – promocja regionu</vt:lpstr>
      <vt:lpstr>Zadania lgd  – promocja regionu</vt:lpstr>
      <vt:lpstr>Zadania lgd  – promocja regionu</vt:lpstr>
      <vt:lpstr>Zadania lgd  – promocja regionu</vt:lpstr>
      <vt:lpstr>Zadania lgd  – promocja regionu</vt:lpstr>
      <vt:lpstr>Zadania lgd  – promocja regionu</vt:lpstr>
      <vt:lpstr>Zadania lgd  – promocja regionu</vt:lpstr>
      <vt:lpstr>Zadania lgd –  projekty współpracy</vt:lpstr>
      <vt:lpstr>Zadania lgd –  projekty współpracy</vt:lpstr>
      <vt:lpstr>Zadania lgd –  projekty współpracy</vt:lpstr>
      <vt:lpstr>Zadania lgd –  projekty współpracy</vt:lpstr>
      <vt:lpstr>Zadania lgd –  projekty współpracy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Stowarzyszenie lokalna grupa działania „bud-uj razem”</dc:title>
  <dc:creator>Justysia</dc:creator>
  <cp:lastModifiedBy>Izabela Tokarska</cp:lastModifiedBy>
  <cp:revision>74</cp:revision>
  <cp:lastPrinted>2015-06-19T11:14:18Z</cp:lastPrinted>
  <dcterms:created xsi:type="dcterms:W3CDTF">2015-06-14T21:13:37Z</dcterms:created>
  <dcterms:modified xsi:type="dcterms:W3CDTF">2016-11-21T13:53:41Z</dcterms:modified>
</cp:coreProperties>
</file>